
<file path=[Content_Types].xml><?xml version="1.0" encoding="utf-8"?>
<Types xmlns="http://schemas.openxmlformats.org/package/2006/content-types">
  <Default Extension="xml" ContentType="application/xml"/>
  <Default Extension="jpeg" ContentType="image/jpeg"/>
  <Default Extension="mp4" ContentType="video/mp4"/>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comment2.xml" ContentType="application/vnd.openxmlformats-officedocument.presentationml.comment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omments/comment3.xml" ContentType="application/vnd.openxmlformats-officedocument.presentationml.comment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7" r:id="rId3"/>
    <p:sldId id="389" r:id="rId4"/>
    <p:sldId id="390" r:id="rId5"/>
    <p:sldId id="386" r:id="rId6"/>
    <p:sldId id="408" r:id="rId7"/>
    <p:sldId id="409" r:id="rId8"/>
    <p:sldId id="419" r:id="rId9"/>
    <p:sldId id="413" r:id="rId10"/>
    <p:sldId id="403" r:id="rId11"/>
    <p:sldId id="404" r:id="rId12"/>
    <p:sldId id="363" r:id="rId13"/>
    <p:sldId id="366" r:id="rId14"/>
    <p:sldId id="369" r:id="rId15"/>
    <p:sldId id="401" r:id="rId16"/>
    <p:sldId id="371" r:id="rId17"/>
    <p:sldId id="402" r:id="rId18"/>
    <p:sldId id="373" r:id="rId19"/>
    <p:sldId id="414" r:id="rId20"/>
    <p:sldId id="374" r:id="rId21"/>
    <p:sldId id="417" r:id="rId22"/>
    <p:sldId id="418" r:id="rId23"/>
    <p:sldId id="392" r:id="rId24"/>
    <p:sldId id="397" r:id="rId25"/>
    <p:sldId id="407" r:id="rId26"/>
    <p:sldId id="375" r:id="rId27"/>
    <p:sldId id="398" r:id="rId28"/>
    <p:sldId id="416" r:id="rId29"/>
    <p:sldId id="410" r:id="rId30"/>
  </p:sldIdLst>
  <p:sldSz cx="9144000" cy="5143500" type="screen16x9"/>
  <p:notesSz cx="6858000" cy="9144000"/>
  <p:defaultTextStyle>
    <a:lvl1pPr>
      <a:defRPr>
        <a:solidFill>
          <a:srgbClr val="2A79FF"/>
        </a:solidFill>
        <a:latin typeface="Arial"/>
        <a:ea typeface="Arial"/>
        <a:cs typeface="Arial"/>
        <a:sym typeface="Arial"/>
      </a:defRPr>
    </a:lvl1pPr>
    <a:lvl2pPr indent="457200">
      <a:defRPr>
        <a:solidFill>
          <a:srgbClr val="2A79FF"/>
        </a:solidFill>
        <a:latin typeface="Arial"/>
        <a:ea typeface="Arial"/>
        <a:cs typeface="Arial"/>
        <a:sym typeface="Arial"/>
      </a:defRPr>
    </a:lvl2pPr>
    <a:lvl3pPr indent="914400">
      <a:defRPr>
        <a:solidFill>
          <a:srgbClr val="2A79FF"/>
        </a:solidFill>
        <a:latin typeface="Arial"/>
        <a:ea typeface="Arial"/>
        <a:cs typeface="Arial"/>
        <a:sym typeface="Arial"/>
      </a:defRPr>
    </a:lvl3pPr>
    <a:lvl4pPr indent="1371600">
      <a:defRPr>
        <a:solidFill>
          <a:srgbClr val="2A79FF"/>
        </a:solidFill>
        <a:latin typeface="Arial"/>
        <a:ea typeface="Arial"/>
        <a:cs typeface="Arial"/>
        <a:sym typeface="Arial"/>
      </a:defRPr>
    </a:lvl4pPr>
    <a:lvl5pPr indent="1828800">
      <a:defRPr>
        <a:solidFill>
          <a:srgbClr val="2A79FF"/>
        </a:solidFill>
        <a:latin typeface="Arial"/>
        <a:ea typeface="Arial"/>
        <a:cs typeface="Arial"/>
        <a:sym typeface="Arial"/>
      </a:defRPr>
    </a:lvl5pPr>
    <a:lvl6pPr indent="2286000">
      <a:defRPr>
        <a:solidFill>
          <a:srgbClr val="2A79FF"/>
        </a:solidFill>
        <a:latin typeface="Arial"/>
        <a:ea typeface="Arial"/>
        <a:cs typeface="Arial"/>
        <a:sym typeface="Arial"/>
      </a:defRPr>
    </a:lvl6pPr>
    <a:lvl7pPr indent="2743200">
      <a:defRPr>
        <a:solidFill>
          <a:srgbClr val="2A79FF"/>
        </a:solidFill>
        <a:latin typeface="Arial"/>
        <a:ea typeface="Arial"/>
        <a:cs typeface="Arial"/>
        <a:sym typeface="Arial"/>
      </a:defRPr>
    </a:lvl7pPr>
    <a:lvl8pPr indent="3200400">
      <a:defRPr>
        <a:solidFill>
          <a:srgbClr val="2A79FF"/>
        </a:solidFill>
        <a:latin typeface="Arial"/>
        <a:ea typeface="Arial"/>
        <a:cs typeface="Arial"/>
        <a:sym typeface="Arial"/>
      </a:defRPr>
    </a:lvl8pPr>
    <a:lvl9pPr indent="3657600">
      <a:defRPr>
        <a:solidFill>
          <a:srgbClr val="2A79FF"/>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enfei.min" initials="mzf" lastIdx="2"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n">
        <a:font>
          <a:latin typeface="Arial"/>
          <a:ea typeface="Arial"/>
          <a:cs typeface="Arial"/>
        </a:font>
        <a:srgbClr val="2A79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BD6FF"/>
          </a:solidFill>
        </a:fill>
      </a:tcStyle>
    </a:wholeTbl>
    <a:band2H>
      <a:tcTxStyle/>
      <a:tcStyle>
        <a:tcBdr/>
        <a:fill>
          <a:solidFill>
            <a:srgbClr val="E7EBFF"/>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2A79FF"/>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2A79FF"/>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2A79FF"/>
          </a:solidFill>
        </a:fill>
      </a:tcStyle>
    </a:firstRow>
  </a:tblStyle>
  <a:tblStyle styleId="{C7B018BB-80A7-4F77-B60F-C8B233D01FF8}" styleName="">
    <a:tblBg/>
    <a:wholeTbl>
      <a:tcTxStyle b="on" i="on">
        <a:font>
          <a:latin typeface="Arial"/>
          <a:ea typeface="Arial"/>
          <a:cs typeface="Arial"/>
        </a:font>
        <a:srgbClr val="2A79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E2EBFF"/>
          </a:solidFill>
        </a:fill>
      </a:tcStyle>
    </a:wholeTbl>
    <a:band2H>
      <a:tcTxStyle/>
      <a:tcStyle>
        <a:tcBdr/>
        <a:fill>
          <a:solidFill>
            <a:srgbClr val="F1F5FF"/>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AAC9FF"/>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AAC9FF"/>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AAC9FF"/>
          </a:solidFill>
        </a:fill>
      </a:tcStyle>
    </a:firstRow>
  </a:tblStyle>
  <a:tblStyle styleId="{EEE7283C-3CF3-47DC-8721-378D4A62B228}" styleName="">
    <a:tblBg/>
    <a:wholeTbl>
      <a:tcTxStyle b="on" i="on">
        <a:font>
          <a:latin typeface="Arial"/>
          <a:ea typeface="Arial"/>
          <a:cs typeface="Arial"/>
        </a:font>
        <a:srgbClr val="2A79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CDCCE"/>
          </a:solidFill>
        </a:fill>
      </a:tcStyle>
    </a:wholeTbl>
    <a:band2H>
      <a:tcTxStyle/>
      <a:tcStyle>
        <a:tcBdr/>
        <a:fill>
          <a:solidFill>
            <a:srgbClr val="FDEEE8"/>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firstRow>
  </a:tblStyle>
  <a:tblStyle styleId="{CF821DB8-F4EB-4A41-A1BA-3FCAFE7338EE}" styleName="">
    <a:tblBg/>
    <a:wholeTbl>
      <a:tcTxStyle b="on" i="on">
        <a:font>
          <a:latin typeface="Arial"/>
          <a:ea typeface="Arial"/>
          <a:cs typeface="Arial"/>
        </a:font>
        <a:srgbClr val="2A79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7EBFF"/>
          </a:solidFill>
        </a:fill>
      </a:tcStyle>
    </a:wholeTbl>
    <a:band2H>
      <a:tcTxStyle/>
      <a:tcStyle>
        <a:tcBdr/>
        <a:fill>
          <a:solidFill>
            <a:srgbClr val="FFFFFF"/>
          </a:solidFill>
        </a:fill>
      </a:tcStyle>
    </a:band2H>
    <a:firstCol>
      <a:tcTxStyle b="on" i="on">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2A79FF"/>
          </a:solidFill>
        </a:fill>
      </a:tcStyle>
    </a:firstCol>
    <a:lastRow>
      <a:tcTxStyle b="on" i="on">
        <a:font>
          <a:latin typeface="Arial"/>
          <a:ea typeface="Arial"/>
          <a:cs typeface="Arial"/>
        </a:font>
        <a:srgbClr val="2A79FF"/>
      </a:tcTxStyle>
      <a:tcStyle>
        <a:tcBdr>
          <a:left>
            <a:ln w="12700" cap="flat">
              <a:noFill/>
              <a:miter lim="400000"/>
            </a:ln>
          </a:left>
          <a:right>
            <a:ln w="12700" cap="flat">
              <a:noFill/>
              <a:miter lim="400000"/>
            </a:ln>
          </a:right>
          <a:top>
            <a:ln w="50800" cap="flat">
              <a:solidFill>
                <a:srgbClr val="2A79FF"/>
              </a:solidFill>
              <a:prstDash val="solid"/>
              <a:bevel/>
            </a:ln>
          </a:top>
          <a:bottom>
            <a:ln w="25400" cap="flat">
              <a:solidFill>
                <a:srgbClr val="2A79FF"/>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2A79FF"/>
              </a:solidFill>
              <a:prstDash val="solid"/>
              <a:bevel/>
            </a:ln>
          </a:top>
          <a:bottom>
            <a:ln w="25400" cap="flat">
              <a:solidFill>
                <a:srgbClr val="2A79FF"/>
              </a:solidFill>
              <a:prstDash val="solid"/>
              <a:bevel/>
            </a:ln>
          </a:bottom>
          <a:insideH>
            <a:ln w="12700" cap="flat">
              <a:noFill/>
              <a:miter lim="400000"/>
            </a:ln>
          </a:insideH>
          <a:insideV>
            <a:ln w="12700" cap="flat">
              <a:noFill/>
              <a:miter lim="400000"/>
            </a:ln>
          </a:insideV>
        </a:tcBdr>
        <a:fill>
          <a:solidFill>
            <a:srgbClr val="2A79FF"/>
          </a:solidFill>
        </a:fill>
      </a:tcStyle>
    </a:firstRow>
  </a:tblStyle>
  <a:tblStyle styleId="{33BA23B1-9221-436E-865A-0063620EA4FD}" styleName="">
    <a:tblBg/>
    <a:wholeTbl>
      <a:tcTxStyle b="on" i="on">
        <a:font>
          <a:latin typeface="Arial"/>
          <a:ea typeface="Arial"/>
          <a:cs typeface="Arial"/>
        </a:font>
        <a:srgbClr val="2A79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BD6FF"/>
          </a:solidFill>
        </a:fill>
      </a:tcStyle>
    </a:wholeTbl>
    <a:band2H>
      <a:tcTxStyle/>
      <a:tcStyle>
        <a:tcBdr/>
        <a:fill>
          <a:solidFill>
            <a:srgbClr val="E7EBFF"/>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2A79FF"/>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2A79FF"/>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2A79FF"/>
          </a:solidFill>
        </a:fill>
      </a:tcStyle>
    </a:firstRow>
  </a:tblStyle>
  <a:tblStyle styleId="{2708684C-4D16-4618-839F-0558EEFCDFE6}" styleName="">
    <a:tblBg/>
    <a:wholeTbl>
      <a:tcTxStyle b="on" i="on">
        <a:font>
          <a:latin typeface="Arial"/>
          <a:ea typeface="Arial"/>
          <a:cs typeface="Arial"/>
        </a:font>
        <a:srgbClr val="2A79FF"/>
      </a:tcTxStyle>
      <a:tcStyle>
        <a:tcBdr>
          <a:left>
            <a:ln w="12700" cap="flat">
              <a:solidFill>
                <a:srgbClr val="2A79FF"/>
              </a:solidFill>
              <a:prstDash val="solid"/>
              <a:bevel/>
            </a:ln>
          </a:left>
          <a:right>
            <a:ln w="12700" cap="flat">
              <a:solidFill>
                <a:srgbClr val="2A79FF"/>
              </a:solidFill>
              <a:prstDash val="solid"/>
              <a:bevel/>
            </a:ln>
          </a:right>
          <a:top>
            <a:ln w="12700" cap="flat">
              <a:solidFill>
                <a:srgbClr val="2A79FF"/>
              </a:solidFill>
              <a:prstDash val="solid"/>
              <a:bevel/>
            </a:ln>
          </a:top>
          <a:bottom>
            <a:ln w="12700" cap="flat">
              <a:solidFill>
                <a:srgbClr val="2A79FF"/>
              </a:solidFill>
              <a:prstDash val="solid"/>
              <a:bevel/>
            </a:ln>
          </a:bottom>
          <a:insideH>
            <a:ln w="12700" cap="flat">
              <a:solidFill>
                <a:srgbClr val="2A79FF"/>
              </a:solidFill>
              <a:prstDash val="solid"/>
              <a:bevel/>
            </a:ln>
          </a:insideH>
          <a:insideV>
            <a:ln w="12700" cap="flat">
              <a:solidFill>
                <a:srgbClr val="2A79FF"/>
              </a:solidFill>
              <a:prstDash val="solid"/>
              <a:bevel/>
            </a:ln>
          </a:insideV>
        </a:tcBdr>
        <a:fill>
          <a:solidFill>
            <a:srgbClr val="2A79FF">
              <a:alpha val="20000"/>
            </a:srgbClr>
          </a:solidFill>
        </a:fill>
      </a:tcStyle>
    </a:wholeTbl>
    <a:band2H>
      <a:tcTxStyle/>
      <a:tcStyle>
        <a:tcBdr/>
        <a:fill>
          <a:solidFill>
            <a:srgbClr val="FFFFFF"/>
          </a:solidFill>
        </a:fill>
      </a:tcStyle>
    </a:band2H>
    <a:firstCol>
      <a:tcTxStyle b="on" i="on">
        <a:font>
          <a:latin typeface="Arial"/>
          <a:ea typeface="Arial"/>
          <a:cs typeface="Arial"/>
        </a:font>
        <a:srgbClr val="2A79FF"/>
      </a:tcTxStyle>
      <a:tcStyle>
        <a:tcBdr>
          <a:left>
            <a:ln w="12700" cap="flat">
              <a:solidFill>
                <a:srgbClr val="2A79FF"/>
              </a:solidFill>
              <a:prstDash val="solid"/>
              <a:bevel/>
            </a:ln>
          </a:left>
          <a:right>
            <a:ln w="12700" cap="flat">
              <a:solidFill>
                <a:srgbClr val="2A79FF"/>
              </a:solidFill>
              <a:prstDash val="solid"/>
              <a:bevel/>
            </a:ln>
          </a:right>
          <a:top>
            <a:ln w="12700" cap="flat">
              <a:solidFill>
                <a:srgbClr val="2A79FF"/>
              </a:solidFill>
              <a:prstDash val="solid"/>
              <a:bevel/>
            </a:ln>
          </a:top>
          <a:bottom>
            <a:ln w="12700" cap="flat">
              <a:solidFill>
                <a:srgbClr val="2A79FF"/>
              </a:solidFill>
              <a:prstDash val="solid"/>
              <a:bevel/>
            </a:ln>
          </a:bottom>
          <a:insideH>
            <a:ln w="12700" cap="flat">
              <a:solidFill>
                <a:srgbClr val="2A79FF"/>
              </a:solidFill>
              <a:prstDash val="solid"/>
              <a:bevel/>
            </a:ln>
          </a:insideH>
          <a:insideV>
            <a:ln w="12700" cap="flat">
              <a:solidFill>
                <a:srgbClr val="2A79FF"/>
              </a:solidFill>
              <a:prstDash val="solid"/>
              <a:bevel/>
            </a:ln>
          </a:insideV>
        </a:tcBdr>
        <a:fill>
          <a:solidFill>
            <a:srgbClr val="2A79FF">
              <a:alpha val="20000"/>
            </a:srgbClr>
          </a:solidFill>
        </a:fill>
      </a:tcStyle>
    </a:firstCol>
    <a:lastRow>
      <a:tcTxStyle b="on" i="on">
        <a:font>
          <a:latin typeface="Arial"/>
          <a:ea typeface="Arial"/>
          <a:cs typeface="Arial"/>
        </a:font>
        <a:srgbClr val="2A79FF"/>
      </a:tcTxStyle>
      <a:tcStyle>
        <a:tcBdr>
          <a:left>
            <a:ln w="12700" cap="flat">
              <a:solidFill>
                <a:srgbClr val="2A79FF"/>
              </a:solidFill>
              <a:prstDash val="solid"/>
              <a:bevel/>
            </a:ln>
          </a:left>
          <a:right>
            <a:ln w="12700" cap="flat">
              <a:solidFill>
                <a:srgbClr val="2A79FF"/>
              </a:solidFill>
              <a:prstDash val="solid"/>
              <a:bevel/>
            </a:ln>
          </a:right>
          <a:top>
            <a:ln w="50800" cap="flat">
              <a:solidFill>
                <a:srgbClr val="2A79FF"/>
              </a:solidFill>
              <a:prstDash val="solid"/>
              <a:bevel/>
            </a:ln>
          </a:top>
          <a:bottom>
            <a:ln w="12700" cap="flat">
              <a:solidFill>
                <a:srgbClr val="2A79FF"/>
              </a:solidFill>
              <a:prstDash val="solid"/>
              <a:bevel/>
            </a:ln>
          </a:bottom>
          <a:insideH>
            <a:ln w="12700" cap="flat">
              <a:solidFill>
                <a:srgbClr val="2A79FF"/>
              </a:solidFill>
              <a:prstDash val="solid"/>
              <a:bevel/>
            </a:ln>
          </a:insideH>
          <a:insideV>
            <a:ln w="12700" cap="flat">
              <a:solidFill>
                <a:srgbClr val="2A79FF"/>
              </a:solidFill>
              <a:prstDash val="solid"/>
              <a:bevel/>
            </a:ln>
          </a:insideV>
        </a:tcBdr>
        <a:fill>
          <a:noFill/>
        </a:fill>
      </a:tcStyle>
    </a:lastRow>
    <a:firstRow>
      <a:tcTxStyle b="on" i="on">
        <a:font>
          <a:latin typeface="Arial"/>
          <a:ea typeface="Arial"/>
          <a:cs typeface="Arial"/>
        </a:font>
        <a:srgbClr val="2A79FF"/>
      </a:tcTxStyle>
      <a:tcStyle>
        <a:tcBdr>
          <a:left>
            <a:ln w="12700" cap="flat">
              <a:solidFill>
                <a:srgbClr val="2A79FF"/>
              </a:solidFill>
              <a:prstDash val="solid"/>
              <a:bevel/>
            </a:ln>
          </a:left>
          <a:right>
            <a:ln w="12700" cap="flat">
              <a:solidFill>
                <a:srgbClr val="2A79FF"/>
              </a:solidFill>
              <a:prstDash val="solid"/>
              <a:bevel/>
            </a:ln>
          </a:right>
          <a:top>
            <a:ln w="12700" cap="flat">
              <a:solidFill>
                <a:srgbClr val="2A79FF"/>
              </a:solidFill>
              <a:prstDash val="solid"/>
              <a:bevel/>
            </a:ln>
          </a:top>
          <a:bottom>
            <a:ln w="25400" cap="flat">
              <a:solidFill>
                <a:srgbClr val="2A79FF"/>
              </a:solidFill>
              <a:prstDash val="solid"/>
              <a:bevel/>
            </a:ln>
          </a:bottom>
          <a:insideH>
            <a:ln w="12700" cap="flat">
              <a:solidFill>
                <a:srgbClr val="2A79FF"/>
              </a:solidFill>
              <a:prstDash val="solid"/>
              <a:bevel/>
            </a:ln>
          </a:insideH>
          <a:insideV>
            <a:ln w="12700" cap="flat">
              <a:solidFill>
                <a:srgbClr val="2A79FF"/>
              </a:solidFill>
              <a:prstDash val="solid"/>
              <a:bevel/>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90" autoAdjust="0"/>
    <p:restoredTop sz="79878"/>
  </p:normalViewPr>
  <p:slideViewPr>
    <p:cSldViewPr snapToGrid="0" snapToObjects="1">
      <p:cViewPr varScale="1">
        <p:scale>
          <a:sx n="119" d="100"/>
          <a:sy n="119" d="100"/>
        </p:scale>
        <p:origin x="384" y="184"/>
      </p:cViewPr>
      <p:guideLst>
        <p:guide orient="horz" pos="1620"/>
        <p:guide pos="2880"/>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commentAuthors" Target="commentAuthor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6-05-22T20:32:54.953" idx="2">
    <p:pos x="10" y="10"/>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6-05-22T20:32:54.953" idx="2">
    <p:pos x="10" y="10"/>
    <p:text/>
    <p:extLst>
      <p:ext uri="{C676402C-5697-4E1C-873F-D02D1690AC5C}">
        <p15:threadingInfo xmlns:p15="http://schemas.microsoft.com/office/powerpoint/2012/main" timeZoneBias="-48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6-05-22T19:16:01.260" idx="1">
    <p:pos x="10" y="10"/>
    <p:text/>
    <p:extLst>
      <p:ext uri="{C676402C-5697-4E1C-873F-D02D1690AC5C}">
        <p15:threadingInfo xmlns:p15="http://schemas.microsoft.com/office/powerpoint/2012/main" timeZoneBias="-48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tiff>
</file>

<file path=ppt/media/image17.jpeg>
</file>

<file path=ppt/media/image18.tiff>
</file>

<file path=ppt/media/image19.png>
</file>

<file path=ppt/media/image2.jpeg>
</file>

<file path=ppt/media/image20.png>
</file>

<file path=ppt/media/image21.png>
</file>

<file path=ppt/media/image22.png>
</file>

<file path=ppt/media/image23.tiff>
</file>

<file path=ppt/media/image24.tiff>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tif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hape 16"/>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17" name="Shape 17"/>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3431531152"/>
      </p:ext>
    </p:extLst>
  </p:cSld>
  <p:clrMap bg1="lt1" tx1="dk1" bg2="lt2" tx2="dk2" accent1="accent1" accent2="accent2" accent3="accent3" accent4="accent4" accent5="accent5" accent6="accent6" hlink="hlink" folHlink="folHlink"/>
  <p:notesStyle>
    <a:lvl1pPr defTabSz="457200">
      <a:lnSpc>
        <a:spcPct val="125000"/>
      </a:lnSpc>
      <a:defRPr sz="2400">
        <a:latin typeface="+mn-lt"/>
        <a:ea typeface="+mn-ea"/>
        <a:cs typeface="+mn-cs"/>
        <a:sym typeface="Avenir Book"/>
      </a:defRPr>
    </a:lvl1pPr>
    <a:lvl2pPr indent="228600" defTabSz="457200">
      <a:lnSpc>
        <a:spcPct val="125000"/>
      </a:lnSpc>
      <a:defRPr sz="2400">
        <a:latin typeface="+mn-lt"/>
        <a:ea typeface="+mn-ea"/>
        <a:cs typeface="+mn-cs"/>
        <a:sym typeface="Avenir Book"/>
      </a:defRPr>
    </a:lvl2pPr>
    <a:lvl3pPr indent="457200" defTabSz="457200">
      <a:lnSpc>
        <a:spcPct val="125000"/>
      </a:lnSpc>
      <a:defRPr sz="2400">
        <a:latin typeface="+mn-lt"/>
        <a:ea typeface="+mn-ea"/>
        <a:cs typeface="+mn-cs"/>
        <a:sym typeface="Avenir Book"/>
      </a:defRPr>
    </a:lvl3pPr>
    <a:lvl4pPr indent="685800" defTabSz="457200">
      <a:lnSpc>
        <a:spcPct val="125000"/>
      </a:lnSpc>
      <a:defRPr sz="2400">
        <a:latin typeface="+mn-lt"/>
        <a:ea typeface="+mn-ea"/>
        <a:cs typeface="+mn-cs"/>
        <a:sym typeface="Avenir Book"/>
      </a:defRPr>
    </a:lvl4pPr>
    <a:lvl5pPr indent="914400" defTabSz="457200">
      <a:lnSpc>
        <a:spcPct val="125000"/>
      </a:lnSpc>
      <a:defRPr sz="2400">
        <a:latin typeface="+mn-lt"/>
        <a:ea typeface="+mn-ea"/>
        <a:cs typeface="+mn-cs"/>
        <a:sym typeface="Avenir Book"/>
      </a:defRPr>
    </a:lvl5pPr>
    <a:lvl6pPr indent="1143000" defTabSz="457200">
      <a:lnSpc>
        <a:spcPct val="125000"/>
      </a:lnSpc>
      <a:defRPr sz="2400">
        <a:latin typeface="+mn-lt"/>
        <a:ea typeface="+mn-ea"/>
        <a:cs typeface="+mn-cs"/>
        <a:sym typeface="Avenir Book"/>
      </a:defRPr>
    </a:lvl6pPr>
    <a:lvl7pPr indent="1371600" defTabSz="457200">
      <a:lnSpc>
        <a:spcPct val="125000"/>
      </a:lnSpc>
      <a:defRPr sz="2400">
        <a:latin typeface="+mn-lt"/>
        <a:ea typeface="+mn-ea"/>
        <a:cs typeface="+mn-cs"/>
        <a:sym typeface="Avenir Book"/>
      </a:defRPr>
    </a:lvl7pPr>
    <a:lvl8pPr indent="1600200" defTabSz="457200">
      <a:lnSpc>
        <a:spcPct val="125000"/>
      </a:lnSpc>
      <a:defRPr sz="2400">
        <a:latin typeface="+mn-lt"/>
        <a:ea typeface="+mn-ea"/>
        <a:cs typeface="+mn-cs"/>
        <a:sym typeface="Avenir Book"/>
      </a:defRPr>
    </a:lvl8pPr>
    <a:lvl9pPr indent="1828800" defTabSz="457200">
      <a:lnSpc>
        <a:spcPct val="125000"/>
      </a:lnSpc>
      <a:defRPr sz="2400">
        <a:latin typeface="+mn-lt"/>
        <a:ea typeface="+mn-ea"/>
        <a:cs typeface="+mn-cs"/>
        <a:sym typeface="Avenir Book"/>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indent="0" defTabSz="457200" eaLnBrk="1" fontAlgn="auto" latinLnBrk="0" hangingPunct="1">
              <a:lnSpc>
                <a:spcPct val="125000"/>
              </a:lnSpc>
              <a:spcBef>
                <a:spcPts val="0"/>
              </a:spcBef>
              <a:spcAft>
                <a:spcPts val="0"/>
              </a:spcAft>
              <a:buClrTx/>
              <a:buSzTx/>
              <a:buFontTx/>
              <a:buNone/>
              <a:tabLst/>
              <a:defRPr/>
            </a:pPr>
            <a:r>
              <a:rPr lang="zh-CN" altLang="en-US" sz="2400" b="1" i="0" dirty="0" smtClean="0">
                <a:effectLst/>
                <a:latin typeface="+mn-lt"/>
                <a:ea typeface="+mn-ea"/>
                <a:cs typeface="+mn-cs"/>
                <a:sym typeface="Avenir Book"/>
              </a:rPr>
              <a:t>“双</a:t>
            </a:r>
            <a:r>
              <a:rPr lang="en-US" altLang="zh-CN" sz="2400" b="1" i="0" dirty="0" smtClean="0">
                <a:effectLst/>
                <a:latin typeface="+mn-lt"/>
                <a:ea typeface="+mn-ea"/>
                <a:cs typeface="+mn-cs"/>
                <a:sym typeface="Avenir Book"/>
              </a:rPr>
              <a:t>11”</a:t>
            </a:r>
            <a:r>
              <a:rPr lang="zh-CN" altLang="en-US" sz="2400" b="1" i="0" dirty="0" smtClean="0">
                <a:effectLst/>
                <a:latin typeface="+mn-lt"/>
                <a:ea typeface="+mn-ea"/>
                <a:cs typeface="+mn-cs"/>
                <a:sym typeface="Avenir Book"/>
              </a:rPr>
              <a:t>移动支付占比超</a:t>
            </a:r>
            <a:r>
              <a:rPr lang="en-US" altLang="zh-CN" sz="2400" b="1" i="0" dirty="0" smtClean="0">
                <a:effectLst/>
                <a:latin typeface="+mn-lt"/>
                <a:ea typeface="+mn-ea"/>
                <a:cs typeface="+mn-cs"/>
                <a:sym typeface="Avenir Book"/>
              </a:rPr>
              <a:t>68%</a:t>
            </a:r>
            <a:r>
              <a:rPr lang="zh-CN" altLang="en-US" sz="2400" b="1" i="0" dirty="0" smtClean="0">
                <a:effectLst/>
                <a:latin typeface="+mn-lt"/>
                <a:ea typeface="+mn-ea"/>
                <a:cs typeface="+mn-cs"/>
                <a:sym typeface="Avenir Book"/>
              </a:rPr>
              <a:t>，</a:t>
            </a:r>
            <a:r>
              <a:rPr lang="zh-CN" altLang="en-US" sz="2400" b="1" i="0" dirty="0" smtClean="0">
                <a:effectLst/>
                <a:latin typeface="+mn-lt"/>
                <a:ea typeface="+mn-ea"/>
                <a:cs typeface="+mn-cs"/>
                <a:sym typeface="Avenir Book"/>
              </a:rPr>
              <a:t>在这样的前提下，越来越多的黑客瞄准了移动领域。</a:t>
            </a:r>
          </a:p>
          <a:p>
            <a:pPr marL="0" marR="0" indent="0" defTabSz="457200" eaLnBrk="1" fontAlgn="auto" latinLnBrk="0" hangingPunct="1">
              <a:lnSpc>
                <a:spcPct val="125000"/>
              </a:lnSpc>
              <a:spcBef>
                <a:spcPts val="0"/>
              </a:spcBef>
              <a:spcAft>
                <a:spcPts val="0"/>
              </a:spcAft>
              <a:buClrTx/>
              <a:buSzTx/>
              <a:buFontTx/>
              <a:buNone/>
              <a:tabLst/>
              <a:defRPr/>
            </a:pPr>
            <a:r>
              <a:rPr lang="zh-CN" altLang="en-US" sz="2400" b="1" i="0" dirty="0" smtClean="0">
                <a:effectLst/>
                <a:latin typeface="+mn-lt"/>
                <a:ea typeface="+mn-ea"/>
                <a:cs typeface="+mn-cs"/>
                <a:sym typeface="Avenir Book"/>
              </a:rPr>
              <a:t>因此，我们怎么来保证用户支付宝的资金安全，这对于我们来说是一个很大的挑战。</a:t>
            </a:r>
            <a:endParaRPr lang="zh-CN" altLang="en-US" sz="2400" b="1" i="0" dirty="0" smtClean="0">
              <a:effectLst/>
              <a:latin typeface="+mn-lt"/>
              <a:ea typeface="+mn-ea"/>
              <a:cs typeface="+mn-cs"/>
              <a:sym typeface="Avenir Book"/>
            </a:endParaRPr>
          </a:p>
          <a:p>
            <a:r>
              <a:rPr kumimoji="1" lang="zh-CN" altLang="en-US" dirty="0" smtClean="0"/>
              <a:t>那么经过了这么多年的发展，以及多年双</a:t>
            </a:r>
            <a:r>
              <a:rPr kumimoji="1" lang="en-US" altLang="zh-CN" dirty="0" smtClean="0"/>
              <a:t>11</a:t>
            </a:r>
            <a:r>
              <a:rPr kumimoji="1" lang="zh-CN" altLang="en-US" dirty="0" smtClean="0"/>
              <a:t>的洗礼，</a:t>
            </a:r>
            <a:r>
              <a:rPr kumimoji="1" lang="zh-CN" altLang="en-US" dirty="0" smtClean="0"/>
              <a:t>阿里巴巴集团在</a:t>
            </a:r>
            <a:r>
              <a:rPr kumimoji="1" lang="zh-CN" altLang="en-US" dirty="0" smtClean="0"/>
              <a:t>业务高速发展的过程</a:t>
            </a:r>
            <a:r>
              <a:rPr kumimoji="1" lang="zh-CN" altLang="en-US" dirty="0" smtClean="0"/>
              <a:t>中</a:t>
            </a:r>
            <a:r>
              <a:rPr kumimoji="1" lang="zh-CN" altLang="en-US" dirty="0" smtClean="0"/>
              <a:t>也总结了一些与黑客攻防对抗的经验，以及一些产品的输出</a:t>
            </a:r>
            <a:r>
              <a:rPr kumimoji="1" lang="zh-CN" altLang="en-US" dirty="0" smtClean="0"/>
              <a:t>。</a:t>
            </a:r>
          </a:p>
        </p:txBody>
      </p:sp>
    </p:spTree>
    <p:extLst>
      <p:ext uri="{BB962C8B-B14F-4D97-AF65-F5344CB8AC3E}">
        <p14:creationId xmlns:p14="http://schemas.microsoft.com/office/powerpoint/2010/main" val="20888838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en-US" altLang="zh-CN" dirty="0" smtClean="0"/>
              <a:t>OK</a:t>
            </a:r>
            <a:r>
              <a:rPr kumimoji="1" lang="zh-CN" altLang="en-US" dirty="0" smtClean="0"/>
              <a:t>，漏洞扫描完毕，并且根据聚安全的建议把漏洞全部修复了。</a:t>
            </a:r>
          </a:p>
          <a:p>
            <a:r>
              <a:rPr kumimoji="1" lang="zh-CN" altLang="en-US" dirty="0" smtClean="0"/>
              <a:t>那我就可以把我的应用往外发布了。</a:t>
            </a:r>
          </a:p>
          <a:p>
            <a:r>
              <a:rPr kumimoji="1" lang="zh-CN" altLang="en-US" dirty="0" smtClean="0"/>
              <a:t>那应用发布了之后，别人把我的应用破解了，在我的应用中插入盗号木马和广告然后重新打包发布到外。这会对我的客户以及我自身的企业形象都受到损害。</a:t>
            </a:r>
          </a:p>
          <a:p>
            <a:r>
              <a:rPr kumimoji="1" lang="zh-CN" altLang="en-US" dirty="0" smtClean="0"/>
              <a:t>因为客户并不知道他用的是被人修改过的</a:t>
            </a:r>
            <a:r>
              <a:rPr kumimoji="1" lang="en-US" altLang="zh-CN" dirty="0" smtClean="0"/>
              <a:t>APP</a:t>
            </a:r>
            <a:r>
              <a:rPr kumimoji="1" lang="zh-CN" altLang="en-US" dirty="0" smtClean="0"/>
              <a:t>，他们只会觉得，他用了你们的产品账号和金钱被盗了。</a:t>
            </a:r>
          </a:p>
        </p:txBody>
      </p:sp>
    </p:spTree>
    <p:extLst>
      <p:ext uri="{BB962C8B-B14F-4D97-AF65-F5344CB8AC3E}">
        <p14:creationId xmlns:p14="http://schemas.microsoft.com/office/powerpoint/2010/main" val="13317455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en-US" altLang="zh-CN" dirty="0" smtClean="0"/>
              <a:t>1.</a:t>
            </a:r>
            <a:r>
              <a:rPr kumimoji="1" lang="zh-CN" altLang="en-US" dirty="0" smtClean="0"/>
              <a:t>秘钥的保存</a:t>
            </a:r>
          </a:p>
          <a:p>
            <a:r>
              <a:rPr kumimoji="1" lang="en-US" altLang="zh-CN" dirty="0" smtClean="0"/>
              <a:t>2.</a:t>
            </a:r>
            <a:r>
              <a:rPr kumimoji="1" lang="zh-CN" altLang="en-US" baseline="0" dirty="0" smtClean="0"/>
              <a:t> </a:t>
            </a:r>
            <a:r>
              <a:rPr kumimoji="1" lang="zh-CN" altLang="en-US" dirty="0" smtClean="0"/>
              <a:t>聊天记录</a:t>
            </a:r>
            <a:r>
              <a:rPr kumimoji="1" lang="en-US" altLang="zh-CN" dirty="0" smtClean="0"/>
              <a:t>,</a:t>
            </a:r>
            <a:r>
              <a:rPr kumimoji="1" lang="zh-CN" altLang="en-US" dirty="0" smtClean="0"/>
              <a:t>用户名密码</a:t>
            </a:r>
          </a:p>
          <a:p>
            <a:r>
              <a:rPr kumimoji="1" lang="en-US" altLang="zh-CN" dirty="0" smtClean="0"/>
              <a:t>2.</a:t>
            </a:r>
            <a:r>
              <a:rPr kumimoji="1" lang="zh-CN" altLang="en-US" baseline="0" dirty="0" smtClean="0"/>
              <a:t> 网络通信</a:t>
            </a:r>
          </a:p>
          <a:p>
            <a:r>
              <a:rPr kumimoji="1" lang="en-US" altLang="zh-CN" baseline="0" dirty="0" smtClean="0"/>
              <a:t>3.</a:t>
            </a:r>
            <a:r>
              <a:rPr kumimoji="1" lang="zh-CN" altLang="en-US" baseline="0" dirty="0" smtClean="0"/>
              <a:t> 软件放出去之后容易被破解，怎么防御</a:t>
            </a:r>
          </a:p>
        </p:txBody>
      </p:sp>
    </p:spTree>
    <p:extLst>
      <p:ext uri="{BB962C8B-B14F-4D97-AF65-F5344CB8AC3E}">
        <p14:creationId xmlns:p14="http://schemas.microsoft.com/office/powerpoint/2010/main" val="2066234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smtClean="0"/>
              <a:t>数据安全</a:t>
            </a:r>
            <a:endParaRPr kumimoji="1" lang="en-US" altLang="zh-CN" dirty="0" smtClean="0"/>
          </a:p>
          <a:p>
            <a:r>
              <a:rPr kumimoji="1" lang="en-US" altLang="zh-CN" dirty="0" smtClean="0"/>
              <a:t>1</a:t>
            </a:r>
            <a:r>
              <a:rPr kumimoji="1" lang="zh-CN" altLang="en-US" dirty="0" smtClean="0"/>
              <a:t>）数据存储安全：应用端存在很多敏感数据、如用户的账户、密码、订单、聊天记录，需要保护。</a:t>
            </a:r>
            <a:r>
              <a:rPr kumimoji="1" lang="en-US" altLang="zh-CN" dirty="0" smtClean="0"/>
              <a:t>Root</a:t>
            </a:r>
            <a:r>
              <a:rPr kumimoji="1" lang="zh-CN" altLang="en-US" dirty="0" smtClean="0"/>
              <a:t>设备很多，风险很高。同时黑产可以很简单的</a:t>
            </a:r>
            <a:r>
              <a:rPr kumimoji="1" lang="en-US" altLang="zh-CN" dirty="0" smtClean="0"/>
              <a:t>dump</a:t>
            </a:r>
            <a:r>
              <a:rPr kumimoji="1" lang="zh-CN" altLang="en-US" dirty="0" smtClean="0"/>
              <a:t>数据进行分析</a:t>
            </a:r>
            <a:endParaRPr kumimoji="1" lang="en-US" altLang="zh-CN" dirty="0" smtClean="0"/>
          </a:p>
          <a:p>
            <a:r>
              <a:rPr kumimoji="1" lang="en-US" altLang="zh-CN" dirty="0" smtClean="0"/>
              <a:t>2</a:t>
            </a:r>
            <a:r>
              <a:rPr kumimoji="1" lang="zh-CN" altLang="en-US" dirty="0" smtClean="0"/>
              <a:t>）数据传输安全：信道是否安全？数据是否遭到了篡改？</a:t>
            </a:r>
            <a:endParaRPr kumimoji="1" lang="en-US" altLang="zh-CN" dirty="0" smtClean="0"/>
          </a:p>
          <a:p>
            <a:endParaRPr kumimoji="1" lang="en-US" altLang="zh-CN" dirty="0" smtClean="0"/>
          </a:p>
          <a:p>
            <a:r>
              <a:rPr kumimoji="1" lang="zh-CN" altLang="en-US" dirty="0" smtClean="0"/>
              <a:t>应用安全</a:t>
            </a:r>
            <a:endParaRPr kumimoji="1" lang="en-US" altLang="zh-CN" dirty="0" smtClean="0"/>
          </a:p>
          <a:p>
            <a:r>
              <a:rPr kumimoji="1" lang="zh-CN" altLang="en-US" dirty="0" smtClean="0"/>
              <a:t>仿冒应用无法访问核心的业务逻辑，甚至可以直接崩溃无法使用</a:t>
            </a:r>
            <a:endParaRPr kumimoji="1" lang="en-US" altLang="zh-CN" dirty="0" smtClean="0"/>
          </a:p>
          <a:p>
            <a:endParaRPr kumimoji="1" lang="en-US" altLang="zh-CN" dirty="0" smtClean="0"/>
          </a:p>
          <a:p>
            <a:r>
              <a:rPr kumimoji="1" lang="zh-CN" altLang="en-US" dirty="0" smtClean="0"/>
              <a:t>环境安全：</a:t>
            </a:r>
            <a:endParaRPr kumimoji="1" lang="en-US" altLang="zh-CN" dirty="0" smtClean="0"/>
          </a:p>
          <a:p>
            <a:r>
              <a:rPr kumimoji="1" lang="zh-CN" altLang="en-US" dirty="0" smtClean="0"/>
              <a:t>模拟器：成本低、黑产非常低成本的进行刷单、抢红包等等</a:t>
            </a:r>
            <a:endParaRPr kumimoji="1" lang="en-US" altLang="zh-CN" dirty="0" smtClean="0"/>
          </a:p>
          <a:p>
            <a:r>
              <a:rPr kumimoji="1" lang="zh-CN" altLang="en-US" dirty="0" smtClean="0"/>
              <a:t>风控：阿里一整套的服务端风控体系，垃圾注册、二次验证、</a:t>
            </a:r>
            <a:endParaRPr kumimoji="1" lang="en-US" altLang="zh-CN" dirty="0" smtClean="0"/>
          </a:p>
          <a:p>
            <a:endParaRPr kumimoji="1" lang="en-US" altLang="zh-CN" dirty="0" smtClean="0"/>
          </a:p>
          <a:p>
            <a:endParaRPr kumimoji="1" lang="en-US" altLang="zh-CN" dirty="0" smtClean="0"/>
          </a:p>
        </p:txBody>
      </p:sp>
    </p:spTree>
    <p:extLst>
      <p:ext uri="{BB962C8B-B14F-4D97-AF65-F5344CB8AC3E}">
        <p14:creationId xmlns:p14="http://schemas.microsoft.com/office/powerpoint/2010/main" val="14990864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en-US" altLang="zh-CN" dirty="0" smtClean="0"/>
              <a:t>1</a:t>
            </a:r>
            <a:r>
              <a:rPr kumimoji="1" lang="zh-CN" altLang="en-US" dirty="0" smtClean="0"/>
              <a:t>）安全加密：使用</a:t>
            </a:r>
            <a:r>
              <a:rPr kumimoji="1" lang="en-US" altLang="zh-CN" dirty="0" err="1" smtClean="0"/>
              <a:t>appkey</a:t>
            </a:r>
            <a:r>
              <a:rPr kumimoji="1" lang="zh-CN" altLang="en-US" dirty="0" smtClean="0"/>
              <a:t>而不是</a:t>
            </a:r>
            <a:r>
              <a:rPr kumimoji="1" lang="en-US" altLang="zh-CN" dirty="0" smtClean="0"/>
              <a:t>secret</a:t>
            </a:r>
            <a:r>
              <a:rPr kumimoji="1" lang="zh-CN" altLang="en-US" dirty="0" smtClean="0"/>
              <a:t>，</a:t>
            </a:r>
            <a:r>
              <a:rPr kumimoji="1" lang="en-US" altLang="zh-CN" dirty="0" smtClean="0"/>
              <a:t>secret</a:t>
            </a:r>
            <a:r>
              <a:rPr kumimoji="1" lang="zh-CN" altLang="en-US" dirty="0" smtClean="0"/>
              <a:t>放在安全沙箱中强保护</a:t>
            </a:r>
            <a:endParaRPr kumimoji="1" lang="en-US" altLang="zh-CN" dirty="0" smtClean="0"/>
          </a:p>
          <a:p>
            <a:r>
              <a:rPr kumimoji="1" lang="en-US" altLang="zh-CN" dirty="0" smtClean="0"/>
              <a:t>2</a:t>
            </a:r>
            <a:r>
              <a:rPr kumimoji="1" lang="zh-CN" altLang="en-US" dirty="0" smtClean="0"/>
              <a:t>）安全签名：使用方法与安全加密类似，生成原始数据的散列码，但是整个流程和密钥安全都在沙箱中进行安全防护</a:t>
            </a:r>
            <a:endParaRPr kumimoji="1" lang="en-US" altLang="zh-CN" dirty="0" smtClean="0"/>
          </a:p>
          <a:p>
            <a:r>
              <a:rPr kumimoji="1" lang="en-US" altLang="zh-CN" dirty="0" smtClean="0"/>
              <a:t>3</a:t>
            </a:r>
            <a:r>
              <a:rPr kumimoji="1" lang="zh-CN" altLang="en-US" dirty="0" smtClean="0"/>
              <a:t>）安全存储：第三代安全存储，可以做到</a:t>
            </a:r>
            <a:r>
              <a:rPr kumimoji="1" lang="en-US" altLang="zh-CN" dirty="0" smtClean="0"/>
              <a:t>1</a:t>
            </a:r>
            <a:r>
              <a:rPr kumimoji="1" lang="zh-CN" altLang="en-US" dirty="0" smtClean="0"/>
              <a:t>）加密存储 </a:t>
            </a:r>
            <a:r>
              <a:rPr kumimoji="1" lang="en-US" altLang="zh-CN" dirty="0" smtClean="0"/>
              <a:t>2</a:t>
            </a:r>
            <a:r>
              <a:rPr kumimoji="1" lang="zh-CN" altLang="en-US" dirty="0" smtClean="0"/>
              <a:t>）安全沙箱防破解 </a:t>
            </a:r>
            <a:r>
              <a:rPr kumimoji="1" lang="en-US" altLang="zh-CN" dirty="0" smtClean="0"/>
              <a:t>3</a:t>
            </a:r>
            <a:r>
              <a:rPr kumimoji="1" lang="zh-CN" altLang="en-US" dirty="0" smtClean="0"/>
              <a:t>）设备独立不可被复制（不依赖任何可被篡改的设备信息，如</a:t>
            </a:r>
            <a:r>
              <a:rPr kumimoji="1" lang="en-US" altLang="zh-CN" dirty="0" err="1" smtClean="0"/>
              <a:t>imei</a:t>
            </a:r>
            <a:r>
              <a:rPr kumimoji="1" lang="zh-CN" altLang="en-US" dirty="0" smtClean="0"/>
              <a:t>等）</a:t>
            </a:r>
            <a:endParaRPr kumimoji="1" lang="en-US" altLang="zh-CN" dirty="0" smtClean="0"/>
          </a:p>
        </p:txBody>
      </p:sp>
    </p:spTree>
    <p:extLst>
      <p:ext uri="{BB962C8B-B14F-4D97-AF65-F5344CB8AC3E}">
        <p14:creationId xmlns:p14="http://schemas.microsoft.com/office/powerpoint/2010/main" val="20840870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indent="0" defTabSz="457200" eaLnBrk="1" fontAlgn="auto" latinLnBrk="0" hangingPunct="1">
              <a:lnSpc>
                <a:spcPct val="125000"/>
              </a:lnSpc>
              <a:spcBef>
                <a:spcPts val="0"/>
              </a:spcBef>
              <a:spcAft>
                <a:spcPts val="0"/>
              </a:spcAft>
              <a:buClrTx/>
              <a:buSzTx/>
              <a:buFontTx/>
              <a:buNone/>
              <a:tabLst/>
              <a:defRPr/>
            </a:pPr>
            <a:r>
              <a:rPr kumimoji="1" lang="zh-CN" altLang="en-US" dirty="0" smtClean="0"/>
              <a:t>这个案例主要说明的是本地加密存储的数据不安全，</a:t>
            </a:r>
            <a:r>
              <a:rPr kumimoji="1" lang="zh-CN" altLang="en-US" baseline="0" dirty="0" smtClean="0"/>
              <a:t> 主要有两个原因引起的：</a:t>
            </a:r>
          </a:p>
          <a:p>
            <a:pPr marL="0" marR="0" indent="0" defTabSz="457200" eaLnBrk="1" fontAlgn="auto" latinLnBrk="0" hangingPunct="1">
              <a:lnSpc>
                <a:spcPct val="125000"/>
              </a:lnSpc>
              <a:spcBef>
                <a:spcPts val="0"/>
              </a:spcBef>
              <a:spcAft>
                <a:spcPts val="0"/>
              </a:spcAft>
              <a:buClrTx/>
              <a:buSzTx/>
              <a:buFontTx/>
              <a:buNone/>
              <a:tabLst/>
              <a:defRPr/>
            </a:pPr>
            <a:r>
              <a:rPr kumimoji="1" lang="en-US" altLang="zh-CN" baseline="0" dirty="0" smtClean="0"/>
              <a:t>1.</a:t>
            </a:r>
            <a:r>
              <a:rPr kumimoji="1" lang="zh-CN" altLang="en-US" baseline="0" dirty="0" smtClean="0"/>
              <a:t> </a:t>
            </a:r>
            <a:r>
              <a:rPr kumimoji="1" lang="en-US" altLang="zh-CN" baseline="0" dirty="0" smtClean="0"/>
              <a:t>APK</a:t>
            </a:r>
            <a:r>
              <a:rPr kumimoji="1" lang="zh-CN" altLang="en-US" baseline="0" dirty="0" smtClean="0"/>
              <a:t>虽然经过了混淆处理，但是没有加固，所以黑客可以直接分析。</a:t>
            </a:r>
            <a:endParaRPr kumimoji="1" lang="zh-CN" altLang="en-US" dirty="0" smtClean="0"/>
          </a:p>
          <a:p>
            <a:pPr marL="0" indent="0">
              <a:buNone/>
            </a:pPr>
            <a:r>
              <a:rPr kumimoji="1" lang="en-US" altLang="zh-CN" dirty="0" smtClean="0"/>
              <a:t>2.</a:t>
            </a:r>
            <a:r>
              <a:rPr kumimoji="1" lang="zh-CN" altLang="en-US" dirty="0" smtClean="0"/>
              <a:t> 本质问题：加密算法和秘钥没有保护好。</a:t>
            </a:r>
          </a:p>
        </p:txBody>
      </p:sp>
    </p:spTree>
    <p:extLst>
      <p:ext uri="{BB962C8B-B14F-4D97-AF65-F5344CB8AC3E}">
        <p14:creationId xmlns:p14="http://schemas.microsoft.com/office/powerpoint/2010/main" val="3026454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smtClean="0"/>
              <a:t>1</a:t>
            </a:r>
            <a:r>
              <a:rPr lang="zh-CN" altLang="en-US" dirty="0" smtClean="0"/>
              <a:t>）安全图片存储应用的核心密钥，与应用公钥绑定，重新打包不可复制</a:t>
            </a:r>
            <a:endParaRPr lang="en-US" altLang="zh-CN" dirty="0" smtClean="0"/>
          </a:p>
          <a:p>
            <a:r>
              <a:rPr lang="en-US" altLang="zh-CN" dirty="0" smtClean="0"/>
              <a:t>2</a:t>
            </a:r>
            <a:r>
              <a:rPr lang="zh-CN" altLang="en-US" dirty="0" smtClean="0"/>
              <a:t>）实时的线上仿冒应用检测，聚安全可以直接看到</a:t>
            </a:r>
            <a:endParaRPr lang="en-US" altLang="zh-CN" dirty="0" smtClean="0"/>
          </a:p>
          <a:p>
            <a:r>
              <a:rPr lang="en-US" altLang="zh-CN" dirty="0" smtClean="0"/>
              <a:t>3</a:t>
            </a:r>
            <a:r>
              <a:rPr lang="zh-CN" altLang="en-US" dirty="0" smtClean="0"/>
              <a:t>）出现重打包，会及时上报安全风险</a:t>
            </a:r>
            <a:endParaRPr lang="en-US" altLang="zh-CN" dirty="0" smtClean="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0C4F9A71-9D2D-4347-8820-8CC24A8169B5}" type="slidenum">
              <a:rPr lang="zh-CN" altLang="en-US" smtClean="0"/>
              <a:pPr/>
              <a:t>16</a:t>
            </a:fld>
            <a:endParaRPr lang="zh-CN" altLang="en-US"/>
          </a:p>
        </p:txBody>
      </p:sp>
    </p:spTree>
    <p:extLst>
      <p:ext uri="{BB962C8B-B14F-4D97-AF65-F5344CB8AC3E}">
        <p14:creationId xmlns:p14="http://schemas.microsoft.com/office/powerpoint/2010/main" val="9924584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smtClean="0"/>
              <a:t>未集成安全组件的支付宝很容易被破解</a:t>
            </a:r>
          </a:p>
          <a:p>
            <a:r>
              <a:rPr kumimoji="1" lang="zh-CN" altLang="en-US" dirty="0" smtClean="0"/>
              <a:t>我刚毕业，没有钱。想赚点快钱，刷几单支付宝。</a:t>
            </a:r>
            <a:endParaRPr kumimoji="1" lang="en-US" altLang="zh-CN" dirty="0" smtClean="0"/>
          </a:p>
          <a:p>
            <a:r>
              <a:rPr kumimoji="1" lang="en-US" altLang="zh-CN" dirty="0" smtClean="0"/>
              <a:t>des</a:t>
            </a:r>
            <a:r>
              <a:rPr kumimoji="1" lang="zh-CN" altLang="en-US" dirty="0" smtClean="0"/>
              <a:t>加密</a:t>
            </a:r>
            <a:r>
              <a:rPr kumimoji="1" lang="en-US" altLang="zh-CN" dirty="0" err="1" smtClean="0"/>
              <a:t>userid</a:t>
            </a:r>
            <a:r>
              <a:rPr kumimoji="1" lang="zh-CN" altLang="en-US" dirty="0" smtClean="0"/>
              <a:t>，</a:t>
            </a:r>
            <a:r>
              <a:rPr kumimoji="1" lang="zh-CN" altLang="en-US" baseline="0" dirty="0" smtClean="0"/>
              <a:t> </a:t>
            </a:r>
            <a:r>
              <a:rPr kumimoji="1" lang="en-US" altLang="zh-CN" dirty="0" smtClean="0"/>
              <a:t>Sha1</a:t>
            </a:r>
            <a:r>
              <a:rPr kumimoji="1" lang="zh-CN" altLang="en-US" dirty="0" smtClean="0"/>
              <a:t>加密算法。</a:t>
            </a:r>
          </a:p>
          <a:p>
            <a:r>
              <a:rPr kumimoji="1" lang="zh-CN" altLang="en-US" dirty="0" smtClean="0"/>
              <a:t>主要有连个问题：</a:t>
            </a:r>
          </a:p>
          <a:p>
            <a:pPr marL="457200" indent="-457200">
              <a:buAutoNum type="arabicPeriod"/>
            </a:pPr>
            <a:r>
              <a:rPr kumimoji="1" lang="en-US" altLang="zh-CN" dirty="0" smtClean="0"/>
              <a:t>Des</a:t>
            </a:r>
            <a:r>
              <a:rPr kumimoji="1" lang="zh-CN" altLang="en-US" dirty="0" smtClean="0"/>
              <a:t>加密算法的秘钥可以直接通过逆向获取。</a:t>
            </a:r>
          </a:p>
          <a:p>
            <a:pPr marL="457200" indent="-457200">
              <a:buAutoNum type="arabicPeriod"/>
            </a:pPr>
            <a:r>
              <a:rPr kumimoji="1" lang="en-US" altLang="zh-CN" dirty="0" smtClean="0"/>
              <a:t>APK</a:t>
            </a:r>
            <a:r>
              <a:rPr kumimoji="1" lang="zh-CN" altLang="en-US" dirty="0" smtClean="0"/>
              <a:t>可以被插入日志代码，然后重打包运行。</a:t>
            </a:r>
          </a:p>
          <a:p>
            <a:pPr marL="457200" indent="-457200">
              <a:buAutoNum type="arabicPeriod"/>
            </a:pPr>
            <a:endParaRPr kumimoji="1" lang="zh-CN" altLang="en-US" dirty="0" smtClean="0"/>
          </a:p>
          <a:p>
            <a:pPr marL="0" indent="0">
              <a:buNone/>
            </a:pPr>
            <a:r>
              <a:rPr kumimoji="1" lang="zh-CN" altLang="en-US" dirty="0" smtClean="0"/>
              <a:t>模拟点击</a:t>
            </a:r>
          </a:p>
          <a:p>
            <a:pPr marL="0" indent="0">
              <a:buNone/>
            </a:pPr>
            <a:endParaRPr kumimoji="1" lang="zh-CN" altLang="en-US" dirty="0" smtClean="0"/>
          </a:p>
          <a:p>
            <a:pPr marL="0" indent="0">
              <a:buNone/>
            </a:pPr>
            <a:r>
              <a:rPr kumimoji="1" lang="zh-CN" altLang="en-US" dirty="0" smtClean="0"/>
              <a:t>胆子小，没能干成。</a:t>
            </a:r>
          </a:p>
          <a:p>
            <a:pPr marL="0" indent="0">
              <a:buNone/>
            </a:pPr>
            <a:r>
              <a:rPr kumimoji="1" lang="zh-CN" altLang="en-US" dirty="0" smtClean="0"/>
              <a:t>但是当时</a:t>
            </a:r>
            <a:r>
              <a:rPr kumimoji="1" lang="en-US" altLang="zh-CN" dirty="0" smtClean="0"/>
              <a:t>SRC</a:t>
            </a:r>
            <a:r>
              <a:rPr kumimoji="1" lang="zh-CN" altLang="en-US" dirty="0" smtClean="0"/>
              <a:t>很火，腾讯有个</a:t>
            </a:r>
            <a:r>
              <a:rPr kumimoji="1" lang="en-US" altLang="zh-CN" dirty="0" err="1" smtClean="0"/>
              <a:t>tsrc</a:t>
            </a:r>
            <a:r>
              <a:rPr kumimoji="1" lang="zh-CN" altLang="en-US" dirty="0" smtClean="0"/>
              <a:t>，阿里有个</a:t>
            </a:r>
            <a:r>
              <a:rPr kumimoji="1" lang="en-US" altLang="zh-CN" dirty="0" err="1" smtClean="0"/>
              <a:t>asrc</a:t>
            </a:r>
            <a:r>
              <a:rPr kumimoji="1" lang="zh-CN" altLang="en-US" dirty="0" smtClean="0"/>
              <a:t>。</a:t>
            </a:r>
          </a:p>
        </p:txBody>
      </p:sp>
    </p:spTree>
    <p:extLst>
      <p:ext uri="{BB962C8B-B14F-4D97-AF65-F5344CB8AC3E}">
        <p14:creationId xmlns:p14="http://schemas.microsoft.com/office/powerpoint/2010/main" val="5187986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smtClean="0"/>
              <a:t>1</a:t>
            </a:r>
            <a:r>
              <a:rPr lang="zh-CN" altLang="en-US" dirty="0" smtClean="0"/>
              <a:t>）模拟机检测直接检测模拟器的</a:t>
            </a:r>
            <a:r>
              <a:rPr lang="en-US" altLang="zh-CN" dirty="0" err="1" smtClean="0"/>
              <a:t>cpu</a:t>
            </a:r>
            <a:r>
              <a:rPr lang="zh-CN" altLang="en-US" dirty="0" smtClean="0"/>
              <a:t>架构，从根源上解决误报问题</a:t>
            </a:r>
            <a:endParaRPr lang="en-US" altLang="zh-CN" dirty="0" smtClean="0"/>
          </a:p>
          <a:p>
            <a:r>
              <a:rPr lang="en-US" altLang="zh-CN" dirty="0" smtClean="0"/>
              <a:t>2</a:t>
            </a:r>
            <a:r>
              <a:rPr lang="zh-CN" altLang="en-US" dirty="0" smtClean="0"/>
              <a:t>）定时上报客户端安全风险，可以在聚安全实时查看</a:t>
            </a:r>
            <a:endParaRPr lang="en-US" altLang="zh-CN" dirty="0" smtClean="0"/>
          </a:p>
          <a:p>
            <a:r>
              <a:rPr lang="en-US" altLang="zh-CN" dirty="0" smtClean="0"/>
              <a:t>3</a:t>
            </a:r>
            <a:r>
              <a:rPr lang="zh-CN" altLang="en-US" dirty="0" smtClean="0"/>
              <a:t>）业务安全，需要客户端和服务端一起保证，例如垃圾注册、账号被盗、活动作弊等，基于阿里业务积累大数据，提供云端一体化的</a:t>
            </a:r>
            <a:r>
              <a:rPr lang="zh-CN" altLang="en-US" smtClean="0"/>
              <a:t>风控方案</a:t>
            </a:r>
          </a:p>
          <a:p>
            <a:endParaRPr lang="zh-CN" altLang="en-US" smtClean="0"/>
          </a:p>
          <a:p>
            <a:endParaRPr lang="zh-CN" altLang="en-US" smtClean="0"/>
          </a:p>
          <a:p>
            <a:r>
              <a:rPr kumimoji="1" lang="en-US" altLang="zh-CN" smtClean="0"/>
              <a:t>APP</a:t>
            </a:r>
            <a:r>
              <a:rPr kumimoji="1" lang="zh-CN" altLang="en-US" smtClean="0"/>
              <a:t>的运行环境安全其实也是很重要的。</a:t>
            </a:r>
          </a:p>
          <a:p>
            <a:r>
              <a:rPr kumimoji="1" lang="zh-CN" altLang="en-US" smtClean="0"/>
              <a:t>比如说，我为了推新业务上线了一个抢红包的活动，但是呢，上线没多久，就被褥羊毛党通过开</a:t>
            </a:r>
            <a:r>
              <a:rPr kumimoji="1" lang="en-US" altLang="zh-CN" smtClean="0"/>
              <a:t>N</a:t>
            </a:r>
            <a:r>
              <a:rPr kumimoji="1" lang="zh-CN" altLang="en-US" smtClean="0"/>
              <a:t>个虚拟机把我的红包都抢光了。这样的情况就很可恶了，我花了大价钱去推一个新业务，但是我并没有达到我本该达到的用户数，推广量，反而被同一个人以虚拟机的形式全部给我抢光了。</a:t>
            </a:r>
          </a:p>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0C4F9A71-9D2D-4347-8820-8CC24A8169B5}" type="slidenum">
              <a:rPr lang="zh-CN" altLang="en-US" smtClean="0"/>
              <a:pPr/>
              <a:t>18</a:t>
            </a:fld>
            <a:endParaRPr lang="zh-CN" altLang="en-US"/>
          </a:p>
        </p:txBody>
      </p:sp>
    </p:spTree>
    <p:extLst>
      <p:ext uri="{BB962C8B-B14F-4D97-AF65-F5344CB8AC3E}">
        <p14:creationId xmlns:p14="http://schemas.microsoft.com/office/powerpoint/2010/main" val="9630373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smtClean="0"/>
          </a:p>
        </p:txBody>
      </p:sp>
    </p:spTree>
    <p:extLst>
      <p:ext uri="{BB962C8B-B14F-4D97-AF65-F5344CB8AC3E}">
        <p14:creationId xmlns:p14="http://schemas.microsoft.com/office/powerpoint/2010/main" val="3951707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738983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smtClean="0"/>
              <a:t>服务介绍</a:t>
            </a:r>
          </a:p>
          <a:p>
            <a:r>
              <a:rPr kumimoji="1" lang="zh-CN" altLang="en-US" dirty="0" smtClean="0"/>
              <a:t>其中我会重点介绍下我们的安全组件和应用加固两个产品、</a:t>
            </a:r>
            <a:endParaRPr kumimoji="1" lang="zh-CN" altLang="en-US" dirty="0"/>
          </a:p>
        </p:txBody>
      </p:sp>
    </p:spTree>
    <p:extLst>
      <p:ext uri="{BB962C8B-B14F-4D97-AF65-F5344CB8AC3E}">
        <p14:creationId xmlns:p14="http://schemas.microsoft.com/office/powerpoint/2010/main" val="6829468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569949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8458164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942869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3047987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smtClean="0"/>
              <a:t>以为</a:t>
            </a:r>
            <a:r>
              <a:rPr kumimoji="1" lang="en-US" altLang="zh-CN" dirty="0" smtClean="0"/>
              <a:t>java</a:t>
            </a:r>
            <a:r>
              <a:rPr kumimoji="1" lang="zh-CN" altLang="en-US" dirty="0" smtClean="0"/>
              <a:t>代码逆向的成本低，性能也较差。</a:t>
            </a:r>
            <a:endParaRPr kumimoji="1" lang="en-US" altLang="zh-CN" dirty="0" smtClean="0"/>
          </a:p>
          <a:p>
            <a:r>
              <a:rPr kumimoji="1" lang="zh-CN" altLang="en-US" dirty="0" smtClean="0"/>
              <a:t>因此常见的安全方案是将核心的安全逻辑放到  </a:t>
            </a:r>
            <a:r>
              <a:rPr kumimoji="1" lang="en-US" altLang="zh-CN" dirty="0" smtClean="0"/>
              <a:t>native</a:t>
            </a:r>
            <a:r>
              <a:rPr kumimoji="1" lang="zh-CN" altLang="en-US" dirty="0" smtClean="0"/>
              <a:t>层。但是，对于一名黑产来说，只要通过专业的破解工具如</a:t>
            </a:r>
            <a:r>
              <a:rPr kumimoji="1" lang="en-US" altLang="zh-CN" dirty="0" err="1" smtClean="0"/>
              <a:t>ida</a:t>
            </a:r>
            <a:r>
              <a:rPr kumimoji="1" lang="zh-CN" altLang="en-US" dirty="0" smtClean="0"/>
              <a:t>，就可以如读书一般看懂其中的核心逻辑</a:t>
            </a:r>
            <a:endParaRPr kumimoji="1" lang="en-US" altLang="zh-CN" dirty="0" smtClean="0"/>
          </a:p>
          <a:p>
            <a:r>
              <a:rPr kumimoji="1" lang="zh-CN" altLang="en-US" dirty="0" smtClean="0"/>
              <a:t>图中的蓝色部分就是被破解工具直接识别的代码，</a:t>
            </a:r>
            <a:r>
              <a:rPr kumimoji="1" lang="en-US" altLang="zh-CN" dirty="0" err="1" smtClean="0"/>
              <a:t>ida</a:t>
            </a:r>
            <a:r>
              <a:rPr kumimoji="1" lang="zh-CN" altLang="en-US" dirty="0" smtClean="0"/>
              <a:t>甚至可以直接</a:t>
            </a:r>
            <a:r>
              <a:rPr kumimoji="1" lang="en-US" altLang="zh-CN" dirty="0" smtClean="0"/>
              <a:t>f5</a:t>
            </a:r>
            <a:r>
              <a:rPr kumimoji="1" lang="zh-CN" altLang="en-US" dirty="0" smtClean="0"/>
              <a:t>，得到反汇编的伪代码</a:t>
            </a:r>
            <a:endParaRPr kumimoji="1" lang="en-US" altLang="zh-CN" dirty="0" smtClean="0"/>
          </a:p>
          <a:p>
            <a:r>
              <a:rPr kumimoji="1" lang="zh-CN" altLang="en-US" dirty="0" smtClean="0"/>
              <a:t>阿里聚安全的核心技术之一，就是安全编译器</a:t>
            </a:r>
            <a:endParaRPr kumimoji="1" lang="en-US" altLang="zh-CN" dirty="0" smtClean="0"/>
          </a:p>
          <a:p>
            <a:endParaRPr kumimoji="1" lang="en-US" altLang="zh-CN" dirty="0" smtClean="0"/>
          </a:p>
        </p:txBody>
      </p:sp>
    </p:spTree>
    <p:extLst>
      <p:ext uri="{BB962C8B-B14F-4D97-AF65-F5344CB8AC3E}">
        <p14:creationId xmlns:p14="http://schemas.microsoft.com/office/powerpoint/2010/main" val="16250821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en-US" altLang="zh-CN" dirty="0" smtClean="0"/>
              <a:t>so</a:t>
            </a:r>
            <a:r>
              <a:rPr kumimoji="1" lang="zh-CN" altLang="en-US" dirty="0" smtClean="0"/>
              <a:t>插入无效的节表</a:t>
            </a:r>
            <a:endParaRPr kumimoji="1" lang="en-US" altLang="zh-CN" dirty="0" smtClean="0"/>
          </a:p>
        </p:txBody>
      </p:sp>
    </p:spTree>
    <p:extLst>
      <p:ext uri="{BB962C8B-B14F-4D97-AF65-F5344CB8AC3E}">
        <p14:creationId xmlns:p14="http://schemas.microsoft.com/office/powerpoint/2010/main" val="3492995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smtClean="0"/>
              <a:t>加固 </a:t>
            </a:r>
            <a:r>
              <a:rPr kumimoji="1" lang="en-US" altLang="zh-CN" dirty="0" smtClean="0"/>
              <a:t>–</a:t>
            </a:r>
            <a:r>
              <a:rPr kumimoji="1" lang="zh-CN" altLang="en-US" baseline="0" dirty="0" smtClean="0"/>
              <a:t> 盔甲</a:t>
            </a:r>
          </a:p>
          <a:p>
            <a:r>
              <a:rPr kumimoji="1" lang="zh-CN" altLang="en-US" dirty="0" smtClean="0"/>
              <a:t>组件</a:t>
            </a:r>
            <a:r>
              <a:rPr kumimoji="1" lang="zh-CN" altLang="en-US" baseline="0" dirty="0" smtClean="0"/>
              <a:t> </a:t>
            </a:r>
            <a:r>
              <a:rPr kumimoji="1" lang="en-US" altLang="zh-CN" baseline="0" dirty="0" smtClean="0"/>
              <a:t>–</a:t>
            </a:r>
            <a:r>
              <a:rPr kumimoji="1" lang="zh-CN" altLang="en-US" baseline="0" dirty="0" smtClean="0"/>
              <a:t> 疫苗 微信图片红包</a:t>
            </a:r>
          </a:p>
          <a:p>
            <a:pPr marL="0" marR="0" indent="0" defTabSz="457200" eaLnBrk="1" fontAlgn="auto" latinLnBrk="0" hangingPunct="1">
              <a:lnSpc>
                <a:spcPct val="125000"/>
              </a:lnSpc>
              <a:spcBef>
                <a:spcPts val="0"/>
              </a:spcBef>
              <a:spcAft>
                <a:spcPts val="0"/>
              </a:spcAft>
              <a:buClrTx/>
              <a:buSzTx/>
              <a:buFontTx/>
              <a:buNone/>
              <a:tabLst/>
              <a:defRPr/>
            </a:pPr>
            <a:r>
              <a:rPr kumimoji="1" lang="zh-CN" altLang="en-US" dirty="0" smtClean="0"/>
              <a:t>内外兼修，使得支付宝和手机淘宝数次双</a:t>
            </a:r>
            <a:r>
              <a:rPr kumimoji="1" lang="en-US" altLang="zh-CN" dirty="0" smtClean="0"/>
              <a:t>11</a:t>
            </a:r>
            <a:r>
              <a:rPr kumimoji="1" lang="zh-CN" altLang="en-US" dirty="0" smtClean="0"/>
              <a:t>的安全考验</a:t>
            </a:r>
            <a:endParaRPr kumimoji="1" lang="en-US" altLang="zh-CN" dirty="0" smtClean="0"/>
          </a:p>
          <a:p>
            <a:endParaRPr kumimoji="1" lang="zh-CN" altLang="en-US" baseline="0" dirty="0" smtClean="0"/>
          </a:p>
          <a:p>
            <a:pPr marL="0" marR="0" indent="0" defTabSz="457200" eaLnBrk="1" fontAlgn="auto" latinLnBrk="0" hangingPunct="1">
              <a:lnSpc>
                <a:spcPct val="125000"/>
              </a:lnSpc>
              <a:spcBef>
                <a:spcPts val="0"/>
              </a:spcBef>
              <a:spcAft>
                <a:spcPts val="0"/>
              </a:spcAft>
              <a:buClrTx/>
              <a:buSzTx/>
              <a:buFontTx/>
              <a:buNone/>
              <a:tabLst/>
              <a:defRPr/>
            </a:pPr>
            <a:r>
              <a:rPr kumimoji="1" lang="en-US" altLang="zh-CN" baseline="0" dirty="0" smtClean="0"/>
              <a:t>APP</a:t>
            </a:r>
            <a:r>
              <a:rPr kumimoji="1" lang="zh-CN" altLang="en-US" baseline="0" dirty="0" smtClean="0"/>
              <a:t>的沙箱环境是安全的。</a:t>
            </a:r>
          </a:p>
          <a:p>
            <a:endParaRPr kumimoji="1" lang="zh-CN" altLang="en-US" baseline="0" dirty="0" smtClean="0"/>
          </a:p>
          <a:p>
            <a:pPr marL="0" marR="0" indent="0" defTabSz="457200" eaLnBrk="1" fontAlgn="auto" latinLnBrk="0" hangingPunct="1">
              <a:lnSpc>
                <a:spcPct val="125000"/>
              </a:lnSpc>
              <a:spcBef>
                <a:spcPts val="0"/>
              </a:spcBef>
              <a:spcAft>
                <a:spcPts val="0"/>
              </a:spcAft>
              <a:buClrTx/>
              <a:buSzTx/>
              <a:buFontTx/>
              <a:buNone/>
              <a:tabLst/>
              <a:defRPr/>
            </a:pPr>
            <a:r>
              <a:rPr kumimoji="1" lang="zh-CN" altLang="en-US" dirty="0" smtClean="0"/>
              <a:t>目前阿里系的移动应用是必须强制上应用加固和安全组件的。所以说，这两个产品是经过数亿用户的考验的，稳定性和安全性毋庸置疑。</a:t>
            </a:r>
          </a:p>
          <a:p>
            <a:endParaRPr kumimoji="1" lang="zh-CN" altLang="en-US" baseline="0" dirty="0" smtClean="0"/>
          </a:p>
          <a:p>
            <a:endParaRPr kumimoji="1" lang="zh-CN" altLang="en-US" baseline="0" dirty="0" smtClean="0"/>
          </a:p>
        </p:txBody>
      </p:sp>
    </p:spTree>
    <p:extLst>
      <p:ext uri="{BB962C8B-B14F-4D97-AF65-F5344CB8AC3E}">
        <p14:creationId xmlns:p14="http://schemas.microsoft.com/office/powerpoint/2010/main" val="401246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2101390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smtClean="0"/>
              <a:t>移动互联网的安全形式越来越严峻。近几年来，随着移动互联网的兴起，移动端</a:t>
            </a:r>
            <a:r>
              <a:rPr kumimoji="1" lang="en-US" altLang="zh-CN" dirty="0" smtClean="0"/>
              <a:t>APP</a:t>
            </a:r>
            <a:r>
              <a:rPr kumimoji="1" lang="zh-CN" altLang="en-US" dirty="0" smtClean="0"/>
              <a:t>漏洞和内核级的系统通用级提权漏洞层出不穷。</a:t>
            </a:r>
          </a:p>
          <a:p>
            <a:r>
              <a:rPr kumimoji="1" lang="zh-CN" altLang="en-US" dirty="0" smtClean="0"/>
              <a:t>有了</a:t>
            </a:r>
            <a:r>
              <a:rPr kumimoji="1" lang="en-US" altLang="zh-CN" dirty="0" smtClean="0"/>
              <a:t>root</a:t>
            </a:r>
            <a:r>
              <a:rPr kumimoji="1" lang="zh-CN" altLang="en-US" dirty="0" smtClean="0"/>
              <a:t>权限之后就可以做很多事情了，比如：</a:t>
            </a:r>
          </a:p>
          <a:p>
            <a:r>
              <a:rPr kumimoji="1" lang="en-US" altLang="zh-CN" dirty="0" smtClean="0"/>
              <a:t>1.</a:t>
            </a:r>
            <a:r>
              <a:rPr kumimoji="1" lang="zh-CN" altLang="en-US" dirty="0" smtClean="0"/>
              <a:t> 拦截验证码短信，本地不提示，直接发到黑客的服务器上。</a:t>
            </a:r>
          </a:p>
          <a:p>
            <a:r>
              <a:rPr kumimoji="1" lang="en-US" altLang="zh-CN" dirty="0" smtClean="0"/>
              <a:t>2.</a:t>
            </a:r>
            <a:r>
              <a:rPr kumimoji="1" lang="zh-CN" altLang="en-US" baseline="0" dirty="0" smtClean="0"/>
              <a:t> </a:t>
            </a:r>
            <a:r>
              <a:rPr kumimoji="1" lang="zh-CN" altLang="en-US" dirty="0" smtClean="0"/>
              <a:t>网银转账，转到</a:t>
            </a:r>
            <a:r>
              <a:rPr kumimoji="1" lang="en-US" altLang="zh-CN" dirty="0" smtClean="0"/>
              <a:t>A</a:t>
            </a:r>
            <a:r>
              <a:rPr kumimoji="1" lang="zh-CN" altLang="en-US" dirty="0" smtClean="0"/>
              <a:t>，可以转到</a:t>
            </a:r>
            <a:r>
              <a:rPr kumimoji="1" lang="en-US" altLang="zh-CN" dirty="0" smtClean="0"/>
              <a:t>B</a:t>
            </a:r>
          </a:p>
        </p:txBody>
      </p:sp>
    </p:spTree>
    <p:extLst>
      <p:ext uri="{BB962C8B-B14F-4D97-AF65-F5344CB8AC3E}">
        <p14:creationId xmlns:p14="http://schemas.microsoft.com/office/powerpoint/2010/main" val="42048706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indent="0" defTabSz="457200" eaLnBrk="1" fontAlgn="auto" latinLnBrk="0" hangingPunct="1">
              <a:lnSpc>
                <a:spcPct val="125000"/>
              </a:lnSpc>
              <a:spcBef>
                <a:spcPts val="0"/>
              </a:spcBef>
              <a:spcAft>
                <a:spcPts val="0"/>
              </a:spcAft>
              <a:buClrTx/>
              <a:buSzTx/>
              <a:buFontTx/>
              <a:buNone/>
              <a:tabLst/>
              <a:defRPr/>
            </a:pPr>
            <a:endParaRPr kumimoji="1" lang="zh-CN" altLang="en-US" dirty="0" smtClean="0"/>
          </a:p>
          <a:p>
            <a:pPr marL="0" marR="0" indent="0" defTabSz="457200" eaLnBrk="1" fontAlgn="auto" latinLnBrk="0" hangingPunct="1">
              <a:lnSpc>
                <a:spcPct val="125000"/>
              </a:lnSpc>
              <a:spcBef>
                <a:spcPts val="0"/>
              </a:spcBef>
              <a:spcAft>
                <a:spcPts val="0"/>
              </a:spcAft>
              <a:buClrTx/>
              <a:buSzTx/>
              <a:buFontTx/>
              <a:buNone/>
              <a:tabLst/>
              <a:defRPr/>
            </a:pPr>
            <a:r>
              <a:rPr kumimoji="1" lang="en-US" altLang="zh-CN" dirty="0" smtClean="0"/>
              <a:t>1</a:t>
            </a:r>
            <a:r>
              <a:rPr kumimoji="1" lang="zh-CN" altLang="en-US" dirty="0" smtClean="0"/>
              <a:t>）现在的移动互联网发展很迅速，病毒制作的成本很低，传播的也很迅速。</a:t>
            </a:r>
          </a:p>
          <a:p>
            <a:pPr marL="0" marR="0" indent="0" defTabSz="457200" eaLnBrk="1" fontAlgn="auto" latinLnBrk="0" hangingPunct="1">
              <a:lnSpc>
                <a:spcPct val="125000"/>
              </a:lnSpc>
              <a:spcBef>
                <a:spcPts val="0"/>
              </a:spcBef>
              <a:spcAft>
                <a:spcPts val="0"/>
              </a:spcAft>
              <a:buClrTx/>
              <a:buSzTx/>
              <a:buFontTx/>
              <a:buNone/>
              <a:tabLst/>
              <a:defRPr/>
            </a:pPr>
            <a:r>
              <a:rPr kumimoji="1" lang="zh-CN" altLang="en-US" dirty="0" smtClean="0"/>
              <a:t>传统杀毒软件，病毒大规模传播、杀毒软件厂商捕获样本，病毒分析人员分析样本，升级病毒库，本地查杀病毒。</a:t>
            </a:r>
          </a:p>
          <a:p>
            <a:pPr marL="0" marR="0" indent="0" defTabSz="457200" eaLnBrk="1" fontAlgn="auto" latinLnBrk="0" hangingPunct="1">
              <a:lnSpc>
                <a:spcPct val="125000"/>
              </a:lnSpc>
              <a:spcBef>
                <a:spcPts val="0"/>
              </a:spcBef>
              <a:spcAft>
                <a:spcPts val="0"/>
              </a:spcAft>
              <a:buClrTx/>
              <a:buSzTx/>
              <a:buFontTx/>
              <a:buNone/>
              <a:tabLst/>
              <a:defRPr/>
            </a:pPr>
            <a:r>
              <a:rPr kumimoji="1" lang="zh-CN" altLang="en-US" dirty="0" smtClean="0"/>
              <a:t>传统的病毒查杀、恶意进程检测手段等整体防护方案已经无法满足业务增长需求，他的处理方法已经滞后了。</a:t>
            </a:r>
            <a:endParaRPr kumimoji="1" lang="en-US" altLang="zh-CN" dirty="0" smtClean="0"/>
          </a:p>
          <a:p>
            <a:pPr marL="0" marR="0" indent="0" defTabSz="457200" eaLnBrk="1" fontAlgn="auto" latinLnBrk="0" hangingPunct="1">
              <a:lnSpc>
                <a:spcPct val="125000"/>
              </a:lnSpc>
              <a:spcBef>
                <a:spcPts val="0"/>
              </a:spcBef>
              <a:spcAft>
                <a:spcPts val="0"/>
              </a:spcAft>
              <a:buClrTx/>
              <a:buSzTx/>
              <a:buFontTx/>
              <a:buNone/>
              <a:tabLst/>
              <a:defRPr/>
            </a:pPr>
            <a:endParaRPr kumimoji="1" lang="zh-CN" altLang="en-US" dirty="0" smtClean="0"/>
          </a:p>
          <a:p>
            <a:pPr marL="0" marR="0" indent="0" defTabSz="457200" eaLnBrk="1" fontAlgn="auto" latinLnBrk="0" hangingPunct="1">
              <a:lnSpc>
                <a:spcPct val="125000"/>
              </a:lnSpc>
              <a:spcBef>
                <a:spcPts val="0"/>
              </a:spcBef>
              <a:spcAft>
                <a:spcPts val="0"/>
              </a:spcAft>
              <a:buClrTx/>
              <a:buSzTx/>
              <a:buFontTx/>
              <a:buNone/>
              <a:tabLst/>
              <a:defRPr/>
            </a:pPr>
            <a:r>
              <a:rPr kumimoji="1" lang="en-US" altLang="zh-CN" dirty="0" smtClean="0"/>
              <a:t>2</a:t>
            </a:r>
            <a:r>
              <a:rPr kumimoji="1" lang="zh-CN" altLang="en-US" dirty="0" smtClean="0"/>
              <a:t>）核心是提供保护业务和数据的安全，需要客户端和服务端联动，进行整体风控。</a:t>
            </a:r>
            <a:endParaRPr kumimoji="1" lang="en-US" altLang="zh-CN" dirty="0" smtClean="0"/>
          </a:p>
          <a:p>
            <a:pPr marL="0" marR="0" indent="0" defTabSz="457200" eaLnBrk="1" fontAlgn="auto" latinLnBrk="0" hangingPunct="1">
              <a:lnSpc>
                <a:spcPct val="125000"/>
              </a:lnSpc>
              <a:spcBef>
                <a:spcPts val="0"/>
              </a:spcBef>
              <a:spcAft>
                <a:spcPts val="0"/>
              </a:spcAft>
              <a:buClrTx/>
              <a:buSzTx/>
              <a:buFontTx/>
              <a:buNone/>
              <a:tabLst/>
              <a:defRPr/>
            </a:pPr>
            <a:endParaRPr kumimoji="1" lang="zh-CN" altLang="en-US" dirty="0"/>
          </a:p>
        </p:txBody>
      </p:sp>
    </p:spTree>
    <p:extLst>
      <p:ext uri="{BB962C8B-B14F-4D97-AF65-F5344CB8AC3E}">
        <p14:creationId xmlns:p14="http://schemas.microsoft.com/office/powerpoint/2010/main" val="12917774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smtClean="0"/>
              <a:t>通过前面的介绍，我们知道现在的移动安全形势非常之严峻</a:t>
            </a:r>
            <a:r>
              <a:rPr kumimoji="1" lang="zh-CN" altLang="en-US" dirty="0" smtClean="0"/>
              <a:t>。</a:t>
            </a:r>
          </a:p>
          <a:p>
            <a:r>
              <a:rPr kumimoji="1" lang="zh-CN" altLang="en-US" dirty="0" smtClean="0"/>
              <a:t>很多</a:t>
            </a:r>
            <a:r>
              <a:rPr kumimoji="1" lang="zh-CN" altLang="en-US" dirty="0" smtClean="0"/>
              <a:t>安全</a:t>
            </a:r>
            <a:r>
              <a:rPr kumimoji="1" lang="zh-CN" altLang="en-US" dirty="0" smtClean="0"/>
              <a:t>问题，其实，阿里巴巴在移动互联网的发展过程中也都遇到过</a:t>
            </a:r>
            <a:r>
              <a:rPr kumimoji="1" lang="zh-CN" altLang="en-US" dirty="0" smtClean="0"/>
              <a:t>。</a:t>
            </a:r>
            <a:endParaRPr kumimoji="1" lang="zh-CN" altLang="en-US" dirty="0" smtClean="0"/>
          </a:p>
          <a:p>
            <a:r>
              <a:rPr kumimoji="1" lang="zh-CN" altLang="en-US" dirty="0" smtClean="0"/>
              <a:t>所以呢，阿里巴巴</a:t>
            </a:r>
            <a:r>
              <a:rPr kumimoji="1" lang="zh-CN" altLang="en-US" dirty="0" smtClean="0"/>
              <a:t>通过</a:t>
            </a:r>
            <a:r>
              <a:rPr kumimoji="1" lang="zh-CN" altLang="en-US" dirty="0" smtClean="0"/>
              <a:t>总结自己在电商、</a:t>
            </a:r>
            <a:r>
              <a:rPr kumimoji="1" lang="zh-CN" altLang="en-US" dirty="0" smtClean="0"/>
              <a:t>金融</a:t>
            </a:r>
            <a:r>
              <a:rPr kumimoji="1" lang="zh-CN" altLang="en-US" dirty="0" smtClean="0"/>
              <a:t>领域的</a:t>
            </a:r>
            <a:r>
              <a:rPr kumimoji="1" lang="zh-CN" altLang="en-US" dirty="0" smtClean="0"/>
              <a:t>安全</a:t>
            </a:r>
            <a:r>
              <a:rPr kumimoji="1" lang="zh-CN" altLang="en-US" dirty="0" smtClean="0"/>
              <a:t>对抗</a:t>
            </a:r>
            <a:r>
              <a:rPr kumimoji="1" lang="zh-CN" altLang="en-US" dirty="0" smtClean="0"/>
              <a:t>经验</a:t>
            </a:r>
            <a:r>
              <a:rPr kumimoji="1" lang="zh-CN" altLang="en-US" dirty="0" smtClean="0"/>
              <a:t>，推出了一个阿里聚安全平台，主要帮助用户和企业来</a:t>
            </a:r>
            <a:r>
              <a:rPr kumimoji="1" lang="zh-CN" altLang="en-US" dirty="0" smtClean="0"/>
              <a:t>解决</a:t>
            </a:r>
            <a:r>
              <a:rPr kumimoji="1" lang="zh-CN" altLang="en-US" dirty="0" smtClean="0"/>
              <a:t>一些</a:t>
            </a:r>
            <a:r>
              <a:rPr kumimoji="1" lang="zh-CN" altLang="en-US" dirty="0" smtClean="0"/>
              <a:t>安全</a:t>
            </a:r>
            <a:r>
              <a:rPr kumimoji="1" lang="zh-CN" altLang="en-US" dirty="0" smtClean="0"/>
              <a:t>问题。</a:t>
            </a:r>
            <a:endParaRPr kumimoji="1" lang="zh-CN" altLang="en-US" dirty="0"/>
          </a:p>
        </p:txBody>
      </p:sp>
    </p:spTree>
    <p:extLst>
      <p:ext uri="{BB962C8B-B14F-4D97-AF65-F5344CB8AC3E}">
        <p14:creationId xmlns:p14="http://schemas.microsoft.com/office/powerpoint/2010/main" val="13468025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smtClean="0"/>
          </a:p>
        </p:txBody>
      </p:sp>
    </p:spTree>
    <p:extLst>
      <p:ext uri="{BB962C8B-B14F-4D97-AF65-F5344CB8AC3E}">
        <p14:creationId xmlns:p14="http://schemas.microsoft.com/office/powerpoint/2010/main" val="1499173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smtClean="0"/>
              <a:t>应用环境安全 例子</a:t>
            </a:r>
          </a:p>
        </p:txBody>
      </p:sp>
    </p:spTree>
    <p:extLst>
      <p:ext uri="{BB962C8B-B14F-4D97-AF65-F5344CB8AC3E}">
        <p14:creationId xmlns:p14="http://schemas.microsoft.com/office/powerpoint/2010/main" val="338102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en-US" altLang="zh-CN" dirty="0" smtClean="0"/>
              <a:t>OK</a:t>
            </a:r>
            <a:r>
              <a:rPr kumimoji="1" lang="zh-CN" altLang="en-US" dirty="0" smtClean="0"/>
              <a:t>，前面说了这么多，说来说去就是说安全工程师很重要啊。</a:t>
            </a:r>
          </a:p>
          <a:p>
            <a:r>
              <a:rPr kumimoji="1" lang="zh-CN" altLang="en-US" dirty="0" smtClean="0"/>
              <a:t>但是，现在的安全工程师工资高啊，像阿里这样的通用的安全流程需要花费大量的人力物力，很多初创公司如果养</a:t>
            </a:r>
            <a:r>
              <a:rPr kumimoji="1" lang="en-US" altLang="zh-CN" dirty="0" smtClean="0"/>
              <a:t>10</a:t>
            </a:r>
            <a:r>
              <a:rPr kumimoji="1" lang="zh-CN" altLang="en-US" dirty="0" smtClean="0"/>
              <a:t>个安全工程师，那这每年的成本就很高了。</a:t>
            </a:r>
          </a:p>
          <a:p>
            <a:r>
              <a:rPr kumimoji="1" lang="zh-CN" altLang="en-US" dirty="0" smtClean="0"/>
              <a:t>所以说样这么一帮搞安全的人不现实啊。</a:t>
            </a:r>
          </a:p>
          <a:p>
            <a:endParaRPr kumimoji="1" lang="zh-CN" altLang="en-US" dirty="0" smtClean="0"/>
          </a:p>
          <a:p>
            <a:r>
              <a:rPr kumimoji="1" lang="zh-CN" altLang="en-US" dirty="0" smtClean="0"/>
              <a:t>所以说，专业的事情交给专业的人做，阿里聚安全根据阿里巴巴集团多年的金融业务经验以及众多安全工程师们的经验总结，我们开发了一整套漏洞扫描工具。</a:t>
            </a:r>
          </a:p>
          <a:p>
            <a:r>
              <a:rPr kumimoji="1" lang="zh-CN" altLang="en-US" dirty="0" smtClean="0"/>
              <a:t>通用的安全流程花费大量人力物力，那我</a:t>
            </a:r>
            <a:r>
              <a:rPr kumimoji="1" lang="en-US" altLang="zh-CN" dirty="0" smtClean="0"/>
              <a:t>APP</a:t>
            </a:r>
            <a:r>
              <a:rPr kumimoji="1" lang="zh-CN" altLang="en-US" dirty="0" smtClean="0"/>
              <a:t>对外发布前可以做我的应用做一次全身检查。</a:t>
            </a:r>
          </a:p>
          <a:p>
            <a:endParaRPr kumimoji="1" lang="zh-CN" altLang="en-US" dirty="0" smtClean="0"/>
          </a:p>
          <a:p>
            <a:endParaRPr kumimoji="1" lang="zh-CN" altLang="en-US" dirty="0" smtClean="0"/>
          </a:p>
          <a:p>
            <a:r>
              <a:rPr kumimoji="1" lang="zh-CN" altLang="en-US" dirty="0" smtClean="0"/>
              <a:t>讲</a:t>
            </a:r>
            <a:r>
              <a:rPr kumimoji="1" lang="en-US" altLang="zh-CN" dirty="0" smtClean="0"/>
              <a:t>PPT</a:t>
            </a:r>
            <a:r>
              <a:rPr kumimoji="1" lang="zh-CN" altLang="en-US" dirty="0" smtClean="0"/>
              <a:t>图片。</a:t>
            </a:r>
          </a:p>
          <a:p>
            <a:endParaRPr kumimoji="1" lang="zh-CN" altLang="en-US" dirty="0" smtClean="0"/>
          </a:p>
          <a:p>
            <a:pPr marL="0" marR="0" indent="0" defTabSz="457200" eaLnBrk="1" fontAlgn="auto" latinLnBrk="0" hangingPunct="1">
              <a:lnSpc>
                <a:spcPct val="125000"/>
              </a:lnSpc>
              <a:spcBef>
                <a:spcPts val="0"/>
              </a:spcBef>
              <a:spcAft>
                <a:spcPts val="0"/>
              </a:spcAft>
              <a:buClrTx/>
              <a:buSzTx/>
              <a:buFontTx/>
              <a:buNone/>
              <a:tabLst/>
              <a:defRPr/>
            </a:pPr>
            <a:r>
              <a:rPr kumimoji="1" lang="zh-CN" altLang="en-US" dirty="0" smtClean="0"/>
              <a:t>初创公司只要做好自己的主营业务，把主营业务做到极致，而业务在发展过程中遇到的各种安全问题就交给我们就好了。</a:t>
            </a:r>
          </a:p>
          <a:p>
            <a:endParaRPr kumimoji="1" lang="zh-CN" altLang="en-US" dirty="0"/>
          </a:p>
        </p:txBody>
      </p:sp>
    </p:spTree>
    <p:extLst>
      <p:ext uri="{BB962C8B-B14F-4D97-AF65-F5344CB8AC3E}">
        <p14:creationId xmlns:p14="http://schemas.microsoft.com/office/powerpoint/2010/main" val="1686032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7" name="Shape 7"/>
          <p:cNvSpPr>
            <a:spLocks noGrp="1"/>
          </p:cNvSpPr>
          <p:nvPr>
            <p:ph type="title"/>
          </p:nvPr>
        </p:nvSpPr>
        <p:spPr>
          <a:prstGeom prst="rect">
            <a:avLst/>
          </a:prstGeom>
        </p:spPr>
        <p:txBody>
          <a:bodyPr/>
          <a:lstStyle/>
          <a:p>
            <a:pPr lvl="0">
              <a:defRPr sz="1800">
                <a:solidFill>
                  <a:srgbClr val="000000"/>
                </a:solidFill>
              </a:defRPr>
            </a:pPr>
            <a:r>
              <a:rPr sz="4400">
                <a:solidFill>
                  <a:srgbClr val="2A79FF"/>
                </a:solidFill>
              </a:rPr>
              <a:t>标题文本</a:t>
            </a:r>
          </a:p>
        </p:txBody>
      </p:sp>
      <p:sp>
        <p:nvSpPr>
          <p:cNvPr id="8" name="Shape 8"/>
          <p:cNvSpPr>
            <a:spLocks noGrp="1"/>
          </p:cNvSpPr>
          <p:nvPr>
            <p:ph type="body" idx="1"/>
          </p:nvPr>
        </p:nvSpPr>
        <p:spPr>
          <a:prstGeom prst="rect">
            <a:avLst/>
          </a:prstGeom>
        </p:spPr>
        <p:txBody>
          <a:bodyPr/>
          <a:lstStyle/>
          <a:p>
            <a:pPr lvl="0">
              <a:defRPr sz="1800">
                <a:solidFill>
                  <a:srgbClr val="000000"/>
                </a:solidFill>
              </a:defRPr>
            </a:pPr>
            <a:r>
              <a:rPr sz="3200">
                <a:solidFill>
                  <a:srgbClr val="8BA7FF"/>
                </a:solidFill>
              </a:rPr>
              <a:t>正文级别 1</a:t>
            </a:r>
          </a:p>
          <a:p>
            <a:pPr lvl="1">
              <a:defRPr sz="1800">
                <a:solidFill>
                  <a:srgbClr val="000000"/>
                </a:solidFill>
              </a:defRPr>
            </a:pPr>
            <a:r>
              <a:rPr sz="3200">
                <a:solidFill>
                  <a:srgbClr val="8BA7FF"/>
                </a:solidFill>
              </a:rPr>
              <a:t>正文级别 2</a:t>
            </a:r>
          </a:p>
          <a:p>
            <a:pPr lvl="2">
              <a:defRPr sz="1800">
                <a:solidFill>
                  <a:srgbClr val="000000"/>
                </a:solidFill>
              </a:defRPr>
            </a:pPr>
            <a:r>
              <a:rPr sz="3200">
                <a:solidFill>
                  <a:srgbClr val="8BA7FF"/>
                </a:solidFill>
              </a:rPr>
              <a:t>正文级别 3</a:t>
            </a:r>
          </a:p>
          <a:p>
            <a:pPr lvl="3">
              <a:defRPr sz="1800">
                <a:solidFill>
                  <a:srgbClr val="000000"/>
                </a:solidFill>
              </a:defRPr>
            </a:pPr>
            <a:r>
              <a:rPr sz="3200">
                <a:solidFill>
                  <a:srgbClr val="8BA7FF"/>
                </a:solidFill>
              </a:rPr>
              <a:t>正文级别 4</a:t>
            </a:r>
          </a:p>
          <a:p>
            <a:pPr lvl="4">
              <a:defRPr sz="1800">
                <a:solidFill>
                  <a:srgbClr val="000000"/>
                </a:solidFill>
              </a:defRPr>
            </a:pPr>
            <a:r>
              <a:rPr sz="3200">
                <a:solidFill>
                  <a:srgbClr val="8BA7FF"/>
                </a:solidFill>
              </a:rPr>
              <a:t>正文级别 5</a:t>
            </a:r>
          </a:p>
        </p:txBody>
      </p:sp>
      <p:sp>
        <p:nvSpPr>
          <p:cNvPr id="9" name="Shape 9"/>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 name="Shape 11"/>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标题与副标题">
    <p:spTree>
      <p:nvGrpSpPr>
        <p:cNvPr id="1" name=""/>
        <p:cNvGrpSpPr/>
        <p:nvPr/>
      </p:nvGrpSpPr>
      <p:grpSpPr>
        <a:xfrm>
          <a:off x="0" y="0"/>
          <a:ext cx="0" cy="0"/>
          <a:chOff x="0" y="0"/>
          <a:chExt cx="0" cy="0"/>
        </a:xfrm>
      </p:grpSpPr>
      <p:sp>
        <p:nvSpPr>
          <p:cNvPr id="13" name="Shape 13"/>
          <p:cNvSpPr>
            <a:spLocks noGrp="1"/>
          </p:cNvSpPr>
          <p:nvPr>
            <p:ph type="title"/>
          </p:nvPr>
        </p:nvSpPr>
        <p:spPr>
          <a:xfrm>
            <a:off x="666750" y="862013"/>
            <a:ext cx="7810500" cy="1743076"/>
          </a:xfrm>
          <a:prstGeom prst="rect">
            <a:avLst/>
          </a:prstGeom>
        </p:spPr>
        <p:txBody>
          <a:bodyPr lIns="19050" tIns="19050" rIns="19050" bIns="19050" anchor="b">
            <a:normAutofit/>
          </a:bodyPr>
          <a:lstStyle>
            <a:lvl1pPr defTabSz="825479">
              <a:defRPr sz="4200">
                <a:solidFill>
                  <a:srgbClr val="000000"/>
                </a:solidFill>
                <a:latin typeface="Helvetica Light"/>
                <a:ea typeface="Helvetica Light"/>
                <a:cs typeface="Helvetica Light"/>
                <a:sym typeface="Helvetica Light"/>
              </a:defRPr>
            </a:lvl1pPr>
          </a:lstStyle>
          <a:p>
            <a:pPr lvl="0">
              <a:defRPr sz="1800"/>
            </a:pPr>
            <a:r>
              <a:rPr sz="4200"/>
              <a:t>标题文本</a:t>
            </a:r>
          </a:p>
        </p:txBody>
      </p:sp>
      <p:sp>
        <p:nvSpPr>
          <p:cNvPr id="14" name="Shape 14"/>
          <p:cNvSpPr>
            <a:spLocks noGrp="1"/>
          </p:cNvSpPr>
          <p:nvPr>
            <p:ph type="body" idx="1"/>
          </p:nvPr>
        </p:nvSpPr>
        <p:spPr>
          <a:xfrm>
            <a:off x="666750" y="2652713"/>
            <a:ext cx="7810500" cy="595313"/>
          </a:xfrm>
          <a:prstGeom prst="rect">
            <a:avLst/>
          </a:prstGeom>
        </p:spPr>
        <p:txBody>
          <a:bodyPr lIns="19050" tIns="19050" rIns="19050" bIns="19050">
            <a:normAutofit/>
          </a:bodyPr>
          <a:lstStyle>
            <a:lvl1pPr defTabSz="825479">
              <a:spcBef>
                <a:spcPts val="0"/>
              </a:spcBef>
              <a:defRPr sz="1600">
                <a:solidFill>
                  <a:srgbClr val="000000"/>
                </a:solidFill>
                <a:latin typeface="Helvetica Light"/>
                <a:ea typeface="Helvetica Light"/>
                <a:cs typeface="Helvetica Light"/>
                <a:sym typeface="Helvetica Light"/>
              </a:defRPr>
            </a:lvl1pPr>
            <a:lvl2pPr indent="228594" defTabSz="825479">
              <a:spcBef>
                <a:spcPts val="0"/>
              </a:spcBef>
              <a:defRPr sz="1600">
                <a:solidFill>
                  <a:srgbClr val="000000"/>
                </a:solidFill>
                <a:latin typeface="Helvetica Light"/>
                <a:ea typeface="Helvetica Light"/>
                <a:cs typeface="Helvetica Light"/>
                <a:sym typeface="Helvetica Light"/>
              </a:defRPr>
            </a:lvl2pPr>
            <a:lvl3pPr indent="457189" defTabSz="825479">
              <a:spcBef>
                <a:spcPts val="0"/>
              </a:spcBef>
              <a:defRPr sz="1600">
                <a:solidFill>
                  <a:srgbClr val="000000"/>
                </a:solidFill>
                <a:latin typeface="Helvetica Light"/>
                <a:ea typeface="Helvetica Light"/>
                <a:cs typeface="Helvetica Light"/>
                <a:sym typeface="Helvetica Light"/>
              </a:defRPr>
            </a:lvl3pPr>
            <a:lvl4pPr indent="685783" defTabSz="825479">
              <a:spcBef>
                <a:spcPts val="0"/>
              </a:spcBef>
              <a:defRPr sz="1600">
                <a:solidFill>
                  <a:srgbClr val="000000"/>
                </a:solidFill>
                <a:latin typeface="Helvetica Light"/>
                <a:ea typeface="Helvetica Light"/>
                <a:cs typeface="Helvetica Light"/>
                <a:sym typeface="Helvetica Light"/>
              </a:defRPr>
            </a:lvl4pPr>
            <a:lvl5pPr indent="914378" defTabSz="825479">
              <a:spcBef>
                <a:spcPts val="0"/>
              </a:spcBef>
              <a:defRPr sz="1600">
                <a:solidFill>
                  <a:srgbClr val="000000"/>
                </a:solidFill>
                <a:latin typeface="Helvetica Light"/>
                <a:ea typeface="Helvetica Light"/>
                <a:cs typeface="Helvetica Light"/>
                <a:sym typeface="Helvetica Light"/>
              </a:defRPr>
            </a:lvl5pPr>
          </a:lstStyle>
          <a:p>
            <a:pPr lvl="0">
              <a:defRPr sz="1800"/>
            </a:pPr>
            <a:r>
              <a:rPr sz="1600"/>
              <a:t>正文级别 1</a:t>
            </a:r>
          </a:p>
          <a:p>
            <a:pPr lvl="1">
              <a:defRPr sz="1800"/>
            </a:pPr>
            <a:r>
              <a:rPr sz="1600"/>
              <a:t>正文级别 2</a:t>
            </a:r>
          </a:p>
          <a:p>
            <a:pPr lvl="2">
              <a:defRPr sz="1800"/>
            </a:pPr>
            <a:r>
              <a:rPr sz="1600"/>
              <a:t>正文级别 3</a:t>
            </a:r>
          </a:p>
          <a:p>
            <a:pPr lvl="3">
              <a:defRPr sz="1800"/>
            </a:pPr>
            <a:r>
              <a:rPr sz="1600"/>
              <a:t>正文级别 4</a:t>
            </a:r>
          </a:p>
          <a:p>
            <a:pPr lvl="4">
              <a:defRPr sz="1800"/>
            </a:pPr>
            <a:r>
              <a:rPr sz="1600"/>
              <a:t>正文级别 5</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空白">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6509E81A-0FEE-2743-8965-340A0A1D8885}" type="datetimeFigureOut">
              <a:rPr kumimoji="1" lang="zh-CN" altLang="en-US" smtClean="0"/>
              <a:t>16/8/5</a:t>
            </a:fld>
            <a:endParaRPr kumimoji="1" lang="zh-CN" altLang="en-US"/>
          </a:p>
        </p:txBody>
      </p:sp>
      <p:sp>
        <p:nvSpPr>
          <p:cNvPr id="5" name="页脚占位符 4"/>
          <p:cNvSpPr>
            <a:spLocks noGrp="1"/>
          </p:cNvSpPr>
          <p:nvPr>
            <p:ph type="ftr" sz="quarter" idx="11"/>
          </p:nvPr>
        </p:nvSpPr>
        <p:spPr>
          <a:xfrm>
            <a:off x="3124200" y="4767264"/>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a:xfrm>
            <a:off x="6553200" y="4767264"/>
            <a:ext cx="2133600" cy="369332"/>
          </a:xfrm>
        </p:spPr>
        <p:txBody>
          <a:bodyPr/>
          <a:lstStyle/>
          <a:p>
            <a:fld id="{0D173E98-9BF9-1247-8CBA-3514BD684CFA}" type="slidenum">
              <a:rPr kumimoji="1" lang="zh-CN" altLang="en-US" smtClean="0"/>
              <a:t>‹#›</a:t>
            </a:fld>
            <a:endParaRPr kumimoji="1" lang="zh-CN" altLang="en-US"/>
          </a:p>
        </p:txBody>
      </p:sp>
    </p:spTree>
    <p:extLst>
      <p:ext uri="{BB962C8B-B14F-4D97-AF65-F5344CB8AC3E}">
        <p14:creationId xmlns:p14="http://schemas.microsoft.com/office/powerpoint/2010/main" val="20106606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1.jpg" descr="新版PPT-内页3.jpg"/>
          <p:cNvPicPr/>
          <p:nvPr/>
        </p:nvPicPr>
        <p:blipFill>
          <a:blip r:embed="rId7">
            <a:extLst/>
          </a:blip>
          <a:stretch>
            <a:fillRect/>
          </a:stretch>
        </p:blipFill>
        <p:spPr>
          <a:xfrm>
            <a:off x="3719" y="0"/>
            <a:ext cx="9136562" cy="5143500"/>
          </a:xfrm>
          <a:prstGeom prst="rect">
            <a:avLst/>
          </a:prstGeom>
          <a:ln w="12700">
            <a:miter lim="400000"/>
          </a:ln>
        </p:spPr>
      </p:pic>
      <p:sp>
        <p:nvSpPr>
          <p:cNvPr id="3" name="Shape 3"/>
          <p:cNvSpPr>
            <a:spLocks noGrp="1"/>
          </p:cNvSpPr>
          <p:nvPr>
            <p:ph type="title"/>
          </p:nvPr>
        </p:nvSpPr>
        <p:spPr>
          <a:xfrm>
            <a:off x="685800" y="1597821"/>
            <a:ext cx="7772400" cy="131683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a:defRPr sz="1800">
                <a:solidFill>
                  <a:srgbClr val="000000"/>
                </a:solidFill>
              </a:defRPr>
            </a:pPr>
            <a:r>
              <a:rPr sz="4400">
                <a:solidFill>
                  <a:srgbClr val="2A79FF"/>
                </a:solidFill>
              </a:rPr>
              <a:t>标题文本</a:t>
            </a:r>
          </a:p>
        </p:txBody>
      </p:sp>
      <p:sp>
        <p:nvSpPr>
          <p:cNvPr id="4" name="Shape 4"/>
          <p:cNvSpPr>
            <a:spLocks noGrp="1"/>
          </p:cNvSpPr>
          <p:nvPr>
            <p:ph type="body" idx="1"/>
          </p:nvPr>
        </p:nvSpPr>
        <p:spPr>
          <a:xfrm>
            <a:off x="1371600" y="2914650"/>
            <a:ext cx="6400800" cy="222885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a:defRPr sz="1800">
                <a:solidFill>
                  <a:srgbClr val="000000"/>
                </a:solidFill>
              </a:defRPr>
            </a:pPr>
            <a:r>
              <a:rPr sz="3200">
                <a:solidFill>
                  <a:srgbClr val="8BA7FF"/>
                </a:solidFill>
              </a:rPr>
              <a:t>正文级别 1</a:t>
            </a:r>
          </a:p>
          <a:p>
            <a:pPr lvl="1">
              <a:defRPr sz="1800">
                <a:solidFill>
                  <a:srgbClr val="000000"/>
                </a:solidFill>
              </a:defRPr>
            </a:pPr>
            <a:r>
              <a:rPr sz="3200">
                <a:solidFill>
                  <a:srgbClr val="8BA7FF"/>
                </a:solidFill>
              </a:rPr>
              <a:t>正文级别 2</a:t>
            </a:r>
          </a:p>
          <a:p>
            <a:pPr lvl="2">
              <a:defRPr sz="1800">
                <a:solidFill>
                  <a:srgbClr val="000000"/>
                </a:solidFill>
              </a:defRPr>
            </a:pPr>
            <a:r>
              <a:rPr sz="3200">
                <a:solidFill>
                  <a:srgbClr val="8BA7FF"/>
                </a:solidFill>
              </a:rPr>
              <a:t>正文级别 3</a:t>
            </a:r>
          </a:p>
          <a:p>
            <a:pPr lvl="3">
              <a:defRPr sz="1800">
                <a:solidFill>
                  <a:srgbClr val="000000"/>
                </a:solidFill>
              </a:defRPr>
            </a:pPr>
            <a:r>
              <a:rPr sz="3200">
                <a:solidFill>
                  <a:srgbClr val="8BA7FF"/>
                </a:solidFill>
              </a:rPr>
              <a:t>正文级别 4</a:t>
            </a:r>
          </a:p>
          <a:p>
            <a:pPr lvl="4">
              <a:defRPr sz="1800">
                <a:solidFill>
                  <a:srgbClr val="000000"/>
                </a:solidFill>
              </a:defRPr>
            </a:pPr>
            <a:r>
              <a:rPr sz="3200">
                <a:solidFill>
                  <a:srgbClr val="8BA7FF"/>
                </a:solidFill>
              </a:rPr>
              <a:t>正文级别 5</a:t>
            </a:r>
          </a:p>
        </p:txBody>
      </p:sp>
      <p:sp>
        <p:nvSpPr>
          <p:cNvPr id="5" name="Shape 5"/>
          <p:cNvSpPr>
            <a:spLocks noGrp="1"/>
          </p:cNvSpPr>
          <p:nvPr>
            <p:ph type="sldNum" sz="quarter" idx="2"/>
          </p:nvPr>
        </p:nvSpPr>
        <p:spPr>
          <a:xfrm>
            <a:off x="6553200" y="4767264"/>
            <a:ext cx="2133600" cy="369332"/>
          </a:xfrm>
          <a:prstGeom prst="rect">
            <a:avLst/>
          </a:prstGeom>
          <a:ln w="12700">
            <a:miter lim="400000"/>
          </a:ln>
        </p:spPr>
        <p:txBody>
          <a:bodyPr lIns="45719" rIns="45719">
            <a:spAutoFit/>
          </a:bodyPr>
          <a:lstStyle/>
          <a:p>
            <a:pPr lvl="0"/>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spd="med"/>
  <p:txStyles>
    <p:titleStyle>
      <a:lvl1pPr algn="ctr">
        <a:defRPr sz="4400">
          <a:solidFill>
            <a:srgbClr val="2A79FF"/>
          </a:solidFill>
          <a:latin typeface="Arial"/>
          <a:ea typeface="Arial"/>
          <a:cs typeface="Arial"/>
          <a:sym typeface="Arial"/>
        </a:defRPr>
      </a:lvl1pPr>
      <a:lvl2pPr algn="ctr">
        <a:defRPr sz="4400">
          <a:solidFill>
            <a:srgbClr val="2A79FF"/>
          </a:solidFill>
          <a:latin typeface="Arial"/>
          <a:ea typeface="Arial"/>
          <a:cs typeface="Arial"/>
          <a:sym typeface="Arial"/>
        </a:defRPr>
      </a:lvl2pPr>
      <a:lvl3pPr algn="ctr">
        <a:defRPr sz="4400">
          <a:solidFill>
            <a:srgbClr val="2A79FF"/>
          </a:solidFill>
          <a:latin typeface="Arial"/>
          <a:ea typeface="Arial"/>
          <a:cs typeface="Arial"/>
          <a:sym typeface="Arial"/>
        </a:defRPr>
      </a:lvl3pPr>
      <a:lvl4pPr algn="ctr">
        <a:defRPr sz="4400">
          <a:solidFill>
            <a:srgbClr val="2A79FF"/>
          </a:solidFill>
          <a:latin typeface="Arial"/>
          <a:ea typeface="Arial"/>
          <a:cs typeface="Arial"/>
          <a:sym typeface="Arial"/>
        </a:defRPr>
      </a:lvl4pPr>
      <a:lvl5pPr algn="ctr">
        <a:defRPr sz="4400">
          <a:solidFill>
            <a:srgbClr val="2A79FF"/>
          </a:solidFill>
          <a:latin typeface="Arial"/>
          <a:ea typeface="Arial"/>
          <a:cs typeface="Arial"/>
          <a:sym typeface="Arial"/>
        </a:defRPr>
      </a:lvl5pPr>
      <a:lvl6pPr algn="ctr">
        <a:defRPr sz="4400">
          <a:solidFill>
            <a:srgbClr val="2A79FF"/>
          </a:solidFill>
          <a:latin typeface="Arial"/>
          <a:ea typeface="Arial"/>
          <a:cs typeface="Arial"/>
          <a:sym typeface="Arial"/>
        </a:defRPr>
      </a:lvl6pPr>
      <a:lvl7pPr algn="ctr">
        <a:defRPr sz="4400">
          <a:solidFill>
            <a:srgbClr val="2A79FF"/>
          </a:solidFill>
          <a:latin typeface="Arial"/>
          <a:ea typeface="Arial"/>
          <a:cs typeface="Arial"/>
          <a:sym typeface="Arial"/>
        </a:defRPr>
      </a:lvl7pPr>
      <a:lvl8pPr algn="ctr">
        <a:defRPr sz="4400">
          <a:solidFill>
            <a:srgbClr val="2A79FF"/>
          </a:solidFill>
          <a:latin typeface="Arial"/>
          <a:ea typeface="Arial"/>
          <a:cs typeface="Arial"/>
          <a:sym typeface="Arial"/>
        </a:defRPr>
      </a:lvl8pPr>
      <a:lvl9pPr algn="ctr">
        <a:defRPr sz="4400">
          <a:solidFill>
            <a:srgbClr val="2A79FF"/>
          </a:solidFill>
          <a:latin typeface="Arial"/>
          <a:ea typeface="Arial"/>
          <a:cs typeface="Arial"/>
          <a:sym typeface="Arial"/>
        </a:defRPr>
      </a:lvl9pPr>
    </p:titleStyle>
    <p:bodyStyle>
      <a:lvl1pPr algn="ctr">
        <a:spcBef>
          <a:spcPts val="700"/>
        </a:spcBef>
        <a:defRPr sz="3200">
          <a:solidFill>
            <a:srgbClr val="8BA7FF"/>
          </a:solidFill>
          <a:latin typeface="Arial"/>
          <a:ea typeface="Arial"/>
          <a:cs typeface="Arial"/>
          <a:sym typeface="Arial"/>
        </a:defRPr>
      </a:lvl1pPr>
      <a:lvl2pPr indent="457189" algn="ctr">
        <a:spcBef>
          <a:spcPts val="700"/>
        </a:spcBef>
        <a:defRPr sz="3200">
          <a:solidFill>
            <a:srgbClr val="8BA7FF"/>
          </a:solidFill>
          <a:latin typeface="Arial"/>
          <a:ea typeface="Arial"/>
          <a:cs typeface="Arial"/>
          <a:sym typeface="Arial"/>
        </a:defRPr>
      </a:lvl2pPr>
      <a:lvl3pPr indent="914378" algn="ctr">
        <a:spcBef>
          <a:spcPts val="700"/>
        </a:spcBef>
        <a:defRPr sz="3200">
          <a:solidFill>
            <a:srgbClr val="8BA7FF"/>
          </a:solidFill>
          <a:latin typeface="Arial"/>
          <a:ea typeface="Arial"/>
          <a:cs typeface="Arial"/>
          <a:sym typeface="Arial"/>
        </a:defRPr>
      </a:lvl3pPr>
      <a:lvl4pPr indent="1371566" algn="ctr">
        <a:spcBef>
          <a:spcPts val="700"/>
        </a:spcBef>
        <a:defRPr sz="3200">
          <a:solidFill>
            <a:srgbClr val="8BA7FF"/>
          </a:solidFill>
          <a:latin typeface="Arial"/>
          <a:ea typeface="Arial"/>
          <a:cs typeface="Arial"/>
          <a:sym typeface="Arial"/>
        </a:defRPr>
      </a:lvl4pPr>
      <a:lvl5pPr indent="1828754" algn="ctr">
        <a:spcBef>
          <a:spcPts val="700"/>
        </a:spcBef>
        <a:defRPr sz="3200">
          <a:solidFill>
            <a:srgbClr val="8BA7FF"/>
          </a:solidFill>
          <a:latin typeface="Arial"/>
          <a:ea typeface="Arial"/>
          <a:cs typeface="Arial"/>
          <a:sym typeface="Arial"/>
        </a:defRPr>
      </a:lvl5pPr>
      <a:lvl6pPr indent="2285943" algn="ctr">
        <a:spcBef>
          <a:spcPts val="700"/>
        </a:spcBef>
        <a:defRPr sz="3200">
          <a:solidFill>
            <a:srgbClr val="8BA7FF"/>
          </a:solidFill>
          <a:latin typeface="Arial"/>
          <a:ea typeface="Arial"/>
          <a:cs typeface="Arial"/>
          <a:sym typeface="Arial"/>
        </a:defRPr>
      </a:lvl6pPr>
      <a:lvl7pPr indent="2743132" algn="ctr">
        <a:spcBef>
          <a:spcPts val="700"/>
        </a:spcBef>
        <a:defRPr sz="3200">
          <a:solidFill>
            <a:srgbClr val="8BA7FF"/>
          </a:solidFill>
          <a:latin typeface="Arial"/>
          <a:ea typeface="Arial"/>
          <a:cs typeface="Arial"/>
          <a:sym typeface="Arial"/>
        </a:defRPr>
      </a:lvl7pPr>
      <a:lvl8pPr indent="3200320" algn="ctr">
        <a:spcBef>
          <a:spcPts val="700"/>
        </a:spcBef>
        <a:defRPr sz="3200">
          <a:solidFill>
            <a:srgbClr val="8BA7FF"/>
          </a:solidFill>
          <a:latin typeface="Arial"/>
          <a:ea typeface="Arial"/>
          <a:cs typeface="Arial"/>
          <a:sym typeface="Arial"/>
        </a:defRPr>
      </a:lvl8pPr>
      <a:lvl9pPr indent="3657509" algn="ctr">
        <a:spcBef>
          <a:spcPts val="700"/>
        </a:spcBef>
        <a:defRPr sz="3200">
          <a:solidFill>
            <a:srgbClr val="8BA7FF"/>
          </a:solidFill>
          <a:latin typeface="Arial"/>
          <a:ea typeface="Arial"/>
          <a:cs typeface="Arial"/>
          <a:sym typeface="Arial"/>
        </a:defRPr>
      </a:lvl9pPr>
    </p:bodyStyle>
    <p:otherStyle>
      <a:lvl1pPr>
        <a:defRPr>
          <a:solidFill>
            <a:schemeClr val="tx1"/>
          </a:solidFill>
          <a:latin typeface="+mn-lt"/>
          <a:ea typeface="+mn-ea"/>
          <a:cs typeface="+mn-cs"/>
          <a:sym typeface="Arial"/>
        </a:defRPr>
      </a:lvl1pPr>
      <a:lvl2pPr indent="457189">
        <a:defRPr>
          <a:solidFill>
            <a:schemeClr val="tx1"/>
          </a:solidFill>
          <a:latin typeface="+mn-lt"/>
          <a:ea typeface="+mn-ea"/>
          <a:cs typeface="+mn-cs"/>
          <a:sym typeface="Arial"/>
        </a:defRPr>
      </a:lvl2pPr>
      <a:lvl3pPr indent="914378">
        <a:defRPr>
          <a:solidFill>
            <a:schemeClr val="tx1"/>
          </a:solidFill>
          <a:latin typeface="+mn-lt"/>
          <a:ea typeface="+mn-ea"/>
          <a:cs typeface="+mn-cs"/>
          <a:sym typeface="Arial"/>
        </a:defRPr>
      </a:lvl3pPr>
      <a:lvl4pPr indent="1371566">
        <a:defRPr>
          <a:solidFill>
            <a:schemeClr val="tx1"/>
          </a:solidFill>
          <a:latin typeface="+mn-lt"/>
          <a:ea typeface="+mn-ea"/>
          <a:cs typeface="+mn-cs"/>
          <a:sym typeface="Arial"/>
        </a:defRPr>
      </a:lvl4pPr>
      <a:lvl5pPr indent="1828754">
        <a:defRPr>
          <a:solidFill>
            <a:schemeClr val="tx1"/>
          </a:solidFill>
          <a:latin typeface="+mn-lt"/>
          <a:ea typeface="+mn-ea"/>
          <a:cs typeface="+mn-cs"/>
          <a:sym typeface="Arial"/>
        </a:defRPr>
      </a:lvl5pPr>
      <a:lvl6pPr indent="2285943">
        <a:defRPr>
          <a:solidFill>
            <a:schemeClr val="tx1"/>
          </a:solidFill>
          <a:latin typeface="+mn-lt"/>
          <a:ea typeface="+mn-ea"/>
          <a:cs typeface="+mn-cs"/>
          <a:sym typeface="Arial"/>
        </a:defRPr>
      </a:lvl6pPr>
      <a:lvl7pPr indent="2743132">
        <a:defRPr>
          <a:solidFill>
            <a:schemeClr val="tx1"/>
          </a:solidFill>
          <a:latin typeface="+mn-lt"/>
          <a:ea typeface="+mn-ea"/>
          <a:cs typeface="+mn-cs"/>
          <a:sym typeface="Arial"/>
        </a:defRPr>
      </a:lvl7pPr>
      <a:lvl8pPr indent="3200320">
        <a:defRPr>
          <a:solidFill>
            <a:schemeClr val="tx1"/>
          </a:solidFill>
          <a:latin typeface="+mn-lt"/>
          <a:ea typeface="+mn-ea"/>
          <a:cs typeface="+mn-cs"/>
          <a:sym typeface="Arial"/>
        </a:defRPr>
      </a:lvl8pPr>
      <a:lvl9pPr indent="3657509">
        <a:defRPr>
          <a:solidFill>
            <a:schemeClr val="tx1"/>
          </a:solidFill>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tiff"/><Relationship Id="rId5" Type="http://schemas.openxmlformats.org/officeDocument/2006/relationships/image" Target="../media/image17.jpe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tiff"/></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8.xml"/><Relationship Id="rId5" Type="http://schemas.openxmlformats.org/officeDocument/2006/relationships/image" Target="../media/image22.png"/><Relationship Id="rId6" Type="http://schemas.openxmlformats.org/officeDocument/2006/relationships/comments" Target="../comments/comment2.xml"/><Relationship Id="rId1" Type="http://schemas.microsoft.com/office/2007/relationships/media" Target="../media/media2.mp4"/><Relationship Id="rId2" Type="http://schemas.openxmlformats.org/officeDocument/2006/relationships/video" Target="../media/media2.mp4"/></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image" Target="../media/image23.tiff"/><Relationship Id="rId4" Type="http://schemas.openxmlformats.org/officeDocument/2006/relationships/image" Target="../media/image24.tiff"/><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 Id="rId3"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comments" Target="../comments/comment3.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pn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35.png"/><Relationship Id="rId7" Type="http://schemas.openxmlformats.org/officeDocument/2006/relationships/image" Target="../media/image36.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image" Target="../media/image8.png"/><Relationship Id="rId6" Type="http://schemas.openxmlformats.org/officeDocument/2006/relationships/image" Target="../media/image9.tiff"/><Relationship Id="rId7" Type="http://schemas.openxmlformats.org/officeDocument/2006/relationships/image" Target="../media/image10.png"/><Relationship Id="rId8" Type="http://schemas.openxmlformats.org/officeDocument/2006/relationships/comments" Target="../comments/comment1.xml"/><Relationship Id="rId1" Type="http://schemas.microsoft.com/office/2007/relationships/media" Target="../media/media1.mp4"/><Relationship Id="rId2"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image2.jpg" descr="新版PPT-封面.jpg"/>
          <p:cNvPicPr/>
          <p:nvPr/>
        </p:nvPicPr>
        <p:blipFill>
          <a:blip r:embed="rId3">
            <a:extLst/>
          </a:blip>
          <a:stretch>
            <a:fillRect/>
          </a:stretch>
        </p:blipFill>
        <p:spPr>
          <a:xfrm>
            <a:off x="2709" y="0"/>
            <a:ext cx="9141292" cy="5143500"/>
          </a:xfrm>
          <a:prstGeom prst="rect">
            <a:avLst/>
          </a:prstGeom>
          <a:ln w="12700">
            <a:miter lim="400000"/>
          </a:ln>
        </p:spPr>
      </p:pic>
      <p:grpSp>
        <p:nvGrpSpPr>
          <p:cNvPr id="24" name="Group 24"/>
          <p:cNvGrpSpPr/>
          <p:nvPr/>
        </p:nvGrpSpPr>
        <p:grpSpPr>
          <a:xfrm>
            <a:off x="2571737" y="1725563"/>
            <a:ext cx="5421196" cy="1326718"/>
            <a:chOff x="0" y="20721"/>
            <a:chExt cx="5421195" cy="1326717"/>
          </a:xfrm>
        </p:grpSpPr>
        <p:sp>
          <p:nvSpPr>
            <p:cNvPr id="21" name="Shape 21"/>
            <p:cNvSpPr/>
            <p:nvPr/>
          </p:nvSpPr>
          <p:spPr>
            <a:xfrm>
              <a:off x="134588" y="20721"/>
              <a:ext cx="5286607" cy="130036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4294" tIns="34294" rIns="34294" bIns="34294" numCol="1" anchor="t">
              <a:spAutoFit/>
            </a:bodyPr>
            <a:lstStyle>
              <a:lvl1pPr>
                <a:defRPr sz="3800">
                  <a:solidFill>
                    <a:srgbClr val="FFFFFF"/>
                  </a:solidFill>
                  <a:latin typeface="Microsoft YaHei"/>
                  <a:ea typeface="Microsoft YaHei"/>
                  <a:cs typeface="Microsoft YaHei"/>
                  <a:sym typeface="Microsoft YaHei"/>
                </a:defRPr>
              </a:lvl1pPr>
            </a:lstStyle>
            <a:p>
              <a:pPr lvl="0">
                <a:defRPr sz="1800">
                  <a:solidFill>
                    <a:srgbClr val="000000"/>
                  </a:solidFill>
                </a:defRPr>
              </a:pPr>
              <a:r>
                <a:rPr lang="zh-CN" altLang="en-US" sz="4000" dirty="0" smtClean="0">
                  <a:solidFill>
                    <a:schemeClr val="bg1"/>
                  </a:solidFill>
                </a:rPr>
                <a:t>阿里巴巴聚安全</a:t>
              </a:r>
              <a:endParaRPr lang="zh-CN" altLang="en-US" sz="4000" dirty="0">
                <a:solidFill>
                  <a:schemeClr val="bg1"/>
                </a:solidFill>
              </a:endParaRPr>
            </a:p>
            <a:p>
              <a:pPr lvl="0">
                <a:defRPr sz="1800">
                  <a:solidFill>
                    <a:srgbClr val="000000"/>
                  </a:solidFill>
                </a:defRPr>
              </a:pPr>
              <a:r>
                <a:rPr lang="zh-CN" altLang="en-US" sz="4000" dirty="0">
                  <a:solidFill>
                    <a:schemeClr val="bg1"/>
                  </a:solidFill>
                </a:rPr>
                <a:t>移动安全解决之道</a:t>
              </a:r>
              <a:endParaRPr sz="4000" dirty="0">
                <a:solidFill>
                  <a:schemeClr val="bg1"/>
                </a:solidFill>
              </a:endParaRPr>
            </a:p>
          </p:txBody>
        </p:sp>
        <p:sp>
          <p:nvSpPr>
            <p:cNvPr id="22" name="Shape 22"/>
            <p:cNvSpPr/>
            <p:nvPr/>
          </p:nvSpPr>
          <p:spPr>
            <a:xfrm>
              <a:off x="265878" y="1001181"/>
              <a:ext cx="4741332" cy="34625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4294" tIns="34294" rIns="34294" bIns="34294" numCol="1" anchor="t">
              <a:spAutoFit/>
            </a:bodyPr>
            <a:lstStyle>
              <a:lvl1pPr>
                <a:defRPr sz="1400">
                  <a:solidFill>
                    <a:srgbClr val="FFFFFF"/>
                  </a:solidFill>
                  <a:latin typeface="Arial Unicode MS"/>
                  <a:ea typeface="Arial Unicode MS"/>
                  <a:cs typeface="Arial Unicode MS"/>
                  <a:sym typeface="Arial Unicode MS"/>
                </a:defRPr>
              </a:lvl1pPr>
            </a:lstStyle>
            <a:p>
              <a:pPr lvl="0">
                <a:defRPr sz="1800">
                  <a:solidFill>
                    <a:srgbClr val="000000"/>
                  </a:solidFill>
                </a:defRPr>
              </a:pPr>
              <a:endParaRPr dirty="0">
                <a:solidFill>
                  <a:schemeClr val="accent6"/>
                </a:solidFill>
                <a:latin typeface="微软雅黑" panose="020B0503020204020204" pitchFamily="34" charset="-122"/>
                <a:ea typeface="微软雅黑" panose="020B0503020204020204" pitchFamily="34" charset="-122"/>
              </a:endParaRPr>
            </a:p>
          </p:txBody>
        </p:sp>
        <p:sp>
          <p:nvSpPr>
            <p:cNvPr id="23" name="Shape 23"/>
            <p:cNvSpPr/>
            <p:nvPr/>
          </p:nvSpPr>
          <p:spPr>
            <a:xfrm>
              <a:off x="0" y="60198"/>
              <a:ext cx="14143" cy="1172861"/>
            </a:xfrm>
            <a:prstGeom prst="line">
              <a:avLst/>
            </a:prstGeom>
            <a:noFill/>
            <a:ln w="25400" cap="flat">
              <a:solidFill>
                <a:srgbClr val="FFFFFF"/>
              </a:solidFill>
              <a:prstDash val="solid"/>
              <a:bevel/>
            </a:ln>
            <a:effectLst/>
          </p:spPr>
          <p:txBody>
            <a:bodyPr wrap="square" lIns="0" tIns="0" rIns="0" bIns="0" numCol="1" anchor="t">
              <a:noAutofit/>
            </a:bodyPr>
            <a:lstStyle/>
            <a:p>
              <a:pPr defTabSz="457189">
                <a:defRPr sz="1200">
                  <a:solidFill>
                    <a:srgbClr val="000000"/>
                  </a:solidFill>
                  <a:latin typeface="+mj-lt"/>
                  <a:ea typeface="+mj-ea"/>
                  <a:cs typeface="+mj-cs"/>
                  <a:sym typeface="Helvetica"/>
                </a:defRPr>
              </a:pPr>
              <a:endParaRPr sz="1200"/>
            </a:p>
          </p:txBody>
        </p:sp>
      </p:grpSp>
      <p:sp>
        <p:nvSpPr>
          <p:cNvPr id="9" name="Shape 20"/>
          <p:cNvSpPr/>
          <p:nvPr/>
        </p:nvSpPr>
        <p:spPr>
          <a:xfrm>
            <a:off x="5042599" y="4320294"/>
            <a:ext cx="2073654" cy="3154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4294" tIns="34294" rIns="34294" bIns="34294" numCol="1" anchor="t">
            <a:spAutoFit/>
          </a:bodyPr>
          <a:lstStyle>
            <a:lvl1pPr>
              <a:defRPr sz="2700">
                <a:solidFill>
                  <a:srgbClr val="FFFFFF"/>
                </a:solidFill>
                <a:latin typeface="Microsoft YaHei"/>
                <a:ea typeface="Microsoft YaHei"/>
                <a:cs typeface="Microsoft YaHei"/>
                <a:sym typeface="Microsoft YaHei"/>
              </a:defRPr>
            </a:lvl1pPr>
          </a:lstStyle>
          <a:p>
            <a:pPr lvl="0">
              <a:defRPr sz="1800">
                <a:solidFill>
                  <a:srgbClr val="000000"/>
                </a:solidFill>
              </a:defRPr>
            </a:pPr>
            <a:r>
              <a:rPr lang="zh-CN" altLang="en-US" sz="1600" b="1" dirty="0" smtClean="0">
                <a:solidFill>
                  <a:schemeClr val="bg1"/>
                </a:solidFill>
              </a:rPr>
              <a:t>闵振飞 </a:t>
            </a:r>
            <a:r>
              <a:rPr lang="en-US" altLang="zh-CN" sz="1600" b="1" dirty="0">
                <a:solidFill>
                  <a:schemeClr val="bg1"/>
                </a:solidFill>
              </a:rPr>
              <a:t>- </a:t>
            </a:r>
            <a:r>
              <a:rPr lang="en-US" altLang="zh-CN" sz="1600" b="1" dirty="0" smtClean="0">
                <a:solidFill>
                  <a:schemeClr val="bg1"/>
                </a:solidFill>
              </a:rPr>
              <a:t>2016.08</a:t>
            </a:r>
            <a:endParaRPr lang="zh-CN" altLang="en-US" sz="1600" b="1" dirty="0" smtClean="0">
              <a:solidFill>
                <a:schemeClr val="bg1"/>
              </a:solidFill>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2620" y="834024"/>
            <a:ext cx="3586720" cy="461665"/>
          </a:xfrm>
          <a:prstGeom prst="rect">
            <a:avLst/>
          </a:prstGeom>
          <a:noFill/>
        </p:spPr>
        <p:txBody>
          <a:bodyPr wrap="square" rtlCol="0">
            <a:spAutoFit/>
          </a:bodyPr>
          <a:lstStyle/>
          <a:p>
            <a:r>
              <a:rPr lang="zh-CN" altLang="en-US" sz="2400" b="1" dirty="0"/>
              <a:t>漏洞扫描</a:t>
            </a:r>
          </a:p>
        </p:txBody>
      </p:sp>
      <p:sp>
        <p:nvSpPr>
          <p:cNvPr id="3" name="矩形 2"/>
          <p:cNvSpPr/>
          <p:nvPr/>
        </p:nvSpPr>
        <p:spPr>
          <a:xfrm>
            <a:off x="632625" y="1308464"/>
            <a:ext cx="7878761" cy="276999"/>
          </a:xfrm>
          <a:prstGeom prst="rect">
            <a:avLst/>
          </a:prstGeom>
        </p:spPr>
        <p:txBody>
          <a:bodyPr wrap="square">
            <a:spAutoFit/>
          </a:bodyPr>
          <a:lstStyle/>
          <a:p>
            <a:r>
              <a:rPr lang="zh-CN" altLang="en-US" sz="1200" dirty="0">
                <a:solidFill>
                  <a:schemeClr val="bg1">
                    <a:lumMod val="50000"/>
                  </a:schemeClr>
                </a:solidFill>
              </a:rPr>
              <a:t>动静态结合的漏洞扫描测试，专业的漏洞修复建议</a:t>
            </a:r>
            <a:endParaRPr lang="en-US" altLang="zh-CN" sz="1200" dirty="0">
              <a:solidFill>
                <a:schemeClr val="bg1">
                  <a:lumMod val="50000"/>
                </a:schemeClr>
              </a:solidFill>
            </a:endParaRPr>
          </a:p>
        </p:txBody>
      </p:sp>
      <p:pic>
        <p:nvPicPr>
          <p:cNvPr id="22" name="图片 21"/>
          <p:cNvPicPr>
            <a:picLocks noChangeAspect="1"/>
          </p:cNvPicPr>
          <p:nvPr/>
        </p:nvPicPr>
        <p:blipFill>
          <a:blip r:embed="rId3"/>
          <a:stretch>
            <a:fillRect/>
          </a:stretch>
        </p:blipFill>
        <p:spPr>
          <a:xfrm>
            <a:off x="120184" y="1679788"/>
            <a:ext cx="4658004" cy="3383029"/>
          </a:xfrm>
          <a:prstGeom prst="rect">
            <a:avLst/>
          </a:prstGeom>
        </p:spPr>
      </p:pic>
      <p:pic>
        <p:nvPicPr>
          <p:cNvPr id="23" name="图片 22"/>
          <p:cNvPicPr>
            <a:picLocks noChangeAspect="1"/>
          </p:cNvPicPr>
          <p:nvPr/>
        </p:nvPicPr>
        <p:blipFill>
          <a:blip r:embed="rId4"/>
          <a:stretch>
            <a:fillRect/>
          </a:stretch>
        </p:blipFill>
        <p:spPr>
          <a:xfrm>
            <a:off x="2102223" y="2172847"/>
            <a:ext cx="6858000" cy="1543050"/>
          </a:xfrm>
          <a:prstGeom prst="rect">
            <a:avLst/>
          </a:prstGeom>
        </p:spPr>
      </p:pic>
      <p:pic>
        <p:nvPicPr>
          <p:cNvPr id="24" name="图片 23"/>
          <p:cNvPicPr>
            <a:picLocks noChangeAspect="1"/>
          </p:cNvPicPr>
          <p:nvPr/>
        </p:nvPicPr>
        <p:blipFill>
          <a:blip r:embed="rId5"/>
          <a:stretch>
            <a:fillRect/>
          </a:stretch>
        </p:blipFill>
        <p:spPr>
          <a:xfrm>
            <a:off x="5531224" y="3584144"/>
            <a:ext cx="2276475" cy="1438275"/>
          </a:xfrm>
          <a:prstGeom prst="rect">
            <a:avLst/>
          </a:prstGeom>
        </p:spPr>
      </p:pic>
    </p:spTree>
    <p:extLst>
      <p:ext uri="{BB962C8B-B14F-4D97-AF65-F5344CB8AC3E}">
        <p14:creationId xmlns:p14="http://schemas.microsoft.com/office/powerpoint/2010/main" val="332262474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down)">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down)">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down)">
                                      <p:cBhvr>
                                        <p:cTn id="1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2620" y="834024"/>
            <a:ext cx="3586720" cy="461665"/>
          </a:xfrm>
          <a:prstGeom prst="rect">
            <a:avLst/>
          </a:prstGeom>
          <a:noFill/>
        </p:spPr>
        <p:txBody>
          <a:bodyPr wrap="square" rtlCol="0">
            <a:spAutoFit/>
          </a:bodyPr>
          <a:lstStyle/>
          <a:p>
            <a:r>
              <a:rPr lang="zh-CN" altLang="en-US" sz="2400" b="1" dirty="0"/>
              <a:t>仿冒应用持续检测</a:t>
            </a:r>
          </a:p>
        </p:txBody>
      </p:sp>
      <p:sp>
        <p:nvSpPr>
          <p:cNvPr id="3" name="矩形 2"/>
          <p:cNvSpPr/>
          <p:nvPr/>
        </p:nvSpPr>
        <p:spPr>
          <a:xfrm>
            <a:off x="632625" y="1308464"/>
            <a:ext cx="7878761" cy="276999"/>
          </a:xfrm>
          <a:prstGeom prst="rect">
            <a:avLst/>
          </a:prstGeom>
        </p:spPr>
        <p:txBody>
          <a:bodyPr wrap="square">
            <a:spAutoFit/>
          </a:bodyPr>
          <a:lstStyle/>
          <a:p>
            <a:r>
              <a:rPr lang="zh-CN" altLang="en-US" sz="1200" dirty="0">
                <a:solidFill>
                  <a:schemeClr val="bg1">
                    <a:lumMod val="50000"/>
                  </a:schemeClr>
                </a:solidFill>
              </a:rPr>
              <a:t>利用阿里云的大数据与强大的爬虫技术，仿冒应用无所遁形</a:t>
            </a:r>
            <a:endParaRPr lang="en-US" altLang="zh-CN" sz="1200" dirty="0">
              <a:solidFill>
                <a:schemeClr val="bg1">
                  <a:lumMod val="50000"/>
                </a:schemeClr>
              </a:solidFill>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7552" y="1585462"/>
            <a:ext cx="5903409" cy="3550476"/>
          </a:xfrm>
          <a:prstGeom prst="rect">
            <a:avLst/>
          </a:prstGeom>
        </p:spPr>
      </p:pic>
    </p:spTree>
    <p:extLst>
      <p:ext uri="{BB962C8B-B14F-4D97-AF65-F5344CB8AC3E}">
        <p14:creationId xmlns:p14="http://schemas.microsoft.com/office/powerpoint/2010/main" val="148468841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1217843" y="2207136"/>
            <a:ext cx="5019910" cy="1357893"/>
            <a:chOff x="1924999" y="941070"/>
            <a:chExt cx="5019910" cy="1357893"/>
          </a:xfrm>
        </p:grpSpPr>
        <p:sp>
          <p:nvSpPr>
            <p:cNvPr id="3" name="文本框 1"/>
            <p:cNvSpPr txBox="1"/>
            <p:nvPr/>
          </p:nvSpPr>
          <p:spPr>
            <a:xfrm>
              <a:off x="2185552" y="1013079"/>
              <a:ext cx="4227901" cy="484758"/>
            </a:xfrm>
            <a:prstGeom prst="rect">
              <a:avLst/>
            </a:prstGeom>
            <a:noFill/>
          </p:spPr>
          <p:txBody>
            <a:bodyPr wrap="square" lIns="68589" tIns="34295" rIns="68589" bIns="34295" rtlCol="0">
              <a:spAutoFit/>
            </a:bodyPr>
            <a:lstStyle/>
            <a:p>
              <a:r>
                <a:rPr lang="zh-CN" altLang="en-US" sz="2700" dirty="0">
                  <a:solidFill>
                    <a:srgbClr val="0066CC"/>
                  </a:solidFill>
                  <a:latin typeface="微软雅黑" pitchFamily="34" charset="-122"/>
                  <a:ea typeface="微软雅黑" pitchFamily="34" charset="-122"/>
                  <a:cs typeface="Arial Unicode MS" panose="020B0604020202020204" pitchFamily="34" charset="-122"/>
                </a:rPr>
                <a:t>移动安全产品</a:t>
              </a:r>
            </a:p>
          </p:txBody>
        </p:sp>
        <p:sp>
          <p:nvSpPr>
            <p:cNvPr id="4" name="文本框 2"/>
            <p:cNvSpPr txBox="1"/>
            <p:nvPr/>
          </p:nvSpPr>
          <p:spPr>
            <a:xfrm>
              <a:off x="2198538" y="1417519"/>
              <a:ext cx="4523971" cy="654035"/>
            </a:xfrm>
            <a:prstGeom prst="rect">
              <a:avLst/>
            </a:prstGeom>
            <a:noFill/>
          </p:spPr>
          <p:txBody>
            <a:bodyPr wrap="square" lIns="68589" tIns="34295" rIns="68589" bIns="34295" rtlCol="0">
              <a:spAutoFit/>
            </a:bodyPr>
            <a:lstStyle/>
            <a:p>
              <a:r>
                <a:rPr lang="zh-CN" altLang="en-US" sz="3800" b="1" dirty="0">
                  <a:solidFill>
                    <a:srgbClr val="0066CC"/>
                  </a:solidFill>
                  <a:latin typeface="微软雅黑" pitchFamily="34" charset="-122"/>
                  <a:ea typeface="微软雅黑" pitchFamily="34" charset="-122"/>
                  <a:cs typeface="Arial Unicode MS" panose="020B0604020202020204" pitchFamily="34" charset="-122"/>
                </a:rPr>
                <a:t>聚安全  安全组件</a:t>
              </a:r>
            </a:p>
          </p:txBody>
        </p:sp>
        <p:sp>
          <p:nvSpPr>
            <p:cNvPr id="5" name="文本框 3"/>
            <p:cNvSpPr txBox="1"/>
            <p:nvPr/>
          </p:nvSpPr>
          <p:spPr>
            <a:xfrm>
              <a:off x="2203578" y="2014260"/>
              <a:ext cx="4741331" cy="284703"/>
            </a:xfrm>
            <a:prstGeom prst="rect">
              <a:avLst/>
            </a:prstGeom>
            <a:noFill/>
          </p:spPr>
          <p:txBody>
            <a:bodyPr wrap="square" lIns="68589" tIns="34295" rIns="68589" bIns="34295" rtlCol="0">
              <a:spAutoFit/>
            </a:bodyPr>
            <a:lstStyle/>
            <a:p>
              <a:endParaRPr lang="en-US" altLang="zh-CN" sz="1400" dirty="0">
                <a:solidFill>
                  <a:srgbClr val="0066CC"/>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cxnSp>
          <p:nvCxnSpPr>
            <p:cNvPr id="6" name="直接连接符 6"/>
            <p:cNvCxnSpPr/>
            <p:nvPr/>
          </p:nvCxnSpPr>
          <p:spPr>
            <a:xfrm rot="16200000" flipH="1">
              <a:off x="1345641" y="1520428"/>
              <a:ext cx="1172860" cy="14143"/>
            </a:xfrm>
            <a:prstGeom prst="line">
              <a:avLst/>
            </a:prstGeom>
            <a:ln w="25400">
              <a:solidFill>
                <a:srgbClr val="0066C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8360150"/>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2620" y="834024"/>
            <a:ext cx="3586720" cy="461665"/>
          </a:xfrm>
          <a:prstGeom prst="rect">
            <a:avLst/>
          </a:prstGeom>
          <a:noFill/>
        </p:spPr>
        <p:txBody>
          <a:bodyPr wrap="square" rtlCol="0">
            <a:spAutoFit/>
          </a:bodyPr>
          <a:lstStyle/>
          <a:p>
            <a:r>
              <a:rPr lang="zh-CN" altLang="en-US" sz="2400" b="1" dirty="0"/>
              <a:t>安全组件</a:t>
            </a:r>
          </a:p>
        </p:txBody>
      </p:sp>
      <p:sp>
        <p:nvSpPr>
          <p:cNvPr id="3" name="矩形 2"/>
          <p:cNvSpPr/>
          <p:nvPr/>
        </p:nvSpPr>
        <p:spPr>
          <a:xfrm>
            <a:off x="632625" y="1308464"/>
            <a:ext cx="7878761" cy="276999"/>
          </a:xfrm>
          <a:prstGeom prst="rect">
            <a:avLst/>
          </a:prstGeom>
        </p:spPr>
        <p:txBody>
          <a:bodyPr wrap="square">
            <a:spAutoFit/>
          </a:bodyPr>
          <a:lstStyle/>
          <a:p>
            <a:r>
              <a:rPr lang="zh-CN" altLang="en-US" sz="1200" dirty="0">
                <a:solidFill>
                  <a:schemeClr val="bg1">
                    <a:lumMod val="50000"/>
                  </a:schemeClr>
                </a:solidFill>
              </a:rPr>
              <a:t>客户端的安全核心</a:t>
            </a:r>
            <a:endParaRPr lang="en-US" altLang="zh-CN" sz="1200" dirty="0">
              <a:solidFill>
                <a:schemeClr val="bg1">
                  <a:lumMod val="50000"/>
                </a:schemeClr>
              </a:solidFill>
            </a:endParaRPr>
          </a:p>
        </p:txBody>
      </p:sp>
      <p:sp>
        <p:nvSpPr>
          <p:cNvPr id="24" name="AutoShape 11"/>
          <p:cNvSpPr>
            <a:spLocks noChangeArrowheads="1"/>
          </p:cNvSpPr>
          <p:nvPr/>
        </p:nvSpPr>
        <p:spPr bwMode="auto">
          <a:xfrm>
            <a:off x="751712" y="1923678"/>
            <a:ext cx="2018091" cy="560055"/>
          </a:xfrm>
          <a:prstGeom prst="roundRect">
            <a:avLst>
              <a:gd name="adj" fmla="val 16667"/>
            </a:avLst>
          </a:prstGeom>
          <a:noFill/>
          <a:ln w="28575">
            <a:solidFill>
              <a:srgbClr val="2A79FF"/>
            </a:solidFill>
            <a:prstDash val="sysDot"/>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1600" dirty="0">
                <a:latin typeface="+mn-ea"/>
                <a:ea typeface="+mn-ea"/>
                <a:cs typeface="Tahoma" pitchFamily="34" charset="0"/>
              </a:rPr>
              <a:t>数据安全</a:t>
            </a:r>
            <a:r>
              <a:rPr lang="en-US" altLang="zh-TW" sz="1600" dirty="0">
                <a:latin typeface="+mn-ea"/>
                <a:ea typeface="+mn-ea"/>
                <a:cs typeface="Tahoma" pitchFamily="34" charset="0"/>
              </a:rPr>
              <a:t> </a:t>
            </a:r>
          </a:p>
        </p:txBody>
      </p:sp>
      <p:sp>
        <p:nvSpPr>
          <p:cNvPr id="25" name="AutoShape 15"/>
          <p:cNvSpPr>
            <a:spLocks noChangeArrowheads="1"/>
          </p:cNvSpPr>
          <p:nvPr/>
        </p:nvSpPr>
        <p:spPr bwMode="auto">
          <a:xfrm>
            <a:off x="751712" y="2725331"/>
            <a:ext cx="2018091" cy="560055"/>
          </a:xfrm>
          <a:prstGeom prst="roundRect">
            <a:avLst>
              <a:gd name="adj" fmla="val 16667"/>
            </a:avLst>
          </a:prstGeom>
          <a:noFill/>
          <a:ln w="28575">
            <a:solidFill>
              <a:srgbClr val="2A79FF"/>
            </a:solidFill>
            <a:prstDash val="sysDot"/>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1600" dirty="0">
                <a:latin typeface="+mn-ea"/>
                <a:ea typeface="+mn-ea"/>
                <a:cs typeface="Tahoma" pitchFamily="34" charset="0"/>
              </a:rPr>
              <a:t>应用安全</a:t>
            </a:r>
            <a:endParaRPr lang="en-US" altLang="zh-TW" sz="1600" dirty="0">
              <a:latin typeface="+mn-ea"/>
              <a:ea typeface="+mn-ea"/>
              <a:cs typeface="Tahoma" pitchFamily="34" charset="0"/>
            </a:endParaRPr>
          </a:p>
        </p:txBody>
      </p:sp>
      <p:sp>
        <p:nvSpPr>
          <p:cNvPr id="26" name="AutoShape 17"/>
          <p:cNvSpPr>
            <a:spLocks noChangeArrowheads="1"/>
          </p:cNvSpPr>
          <p:nvPr/>
        </p:nvSpPr>
        <p:spPr bwMode="auto">
          <a:xfrm>
            <a:off x="753709" y="3561033"/>
            <a:ext cx="2018091" cy="560055"/>
          </a:xfrm>
          <a:prstGeom prst="roundRect">
            <a:avLst>
              <a:gd name="adj" fmla="val 16667"/>
            </a:avLst>
          </a:prstGeom>
          <a:noFill/>
          <a:ln w="28575">
            <a:solidFill>
              <a:srgbClr val="2A79FF"/>
            </a:solidFill>
            <a:prstDash val="sysDot"/>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1600" dirty="0">
                <a:latin typeface="+mn-ea"/>
                <a:ea typeface="+mn-ea"/>
                <a:cs typeface="Tahoma" pitchFamily="34" charset="0"/>
              </a:rPr>
              <a:t>环境安全</a:t>
            </a:r>
            <a:endParaRPr lang="en-US" altLang="zh-TW" sz="1600" dirty="0">
              <a:latin typeface="+mn-ea"/>
              <a:ea typeface="+mn-ea"/>
              <a:cs typeface="Tahoma" pitchFamily="34" charset="0"/>
            </a:endParaRPr>
          </a:p>
        </p:txBody>
      </p:sp>
      <p:sp>
        <p:nvSpPr>
          <p:cNvPr id="27" name="圆角矩形 26"/>
          <p:cNvSpPr/>
          <p:nvPr/>
        </p:nvSpPr>
        <p:spPr>
          <a:xfrm>
            <a:off x="3039226" y="1906500"/>
            <a:ext cx="5576823" cy="594412"/>
          </a:xfrm>
          <a:prstGeom prst="roundRect">
            <a:avLst/>
          </a:prstGeom>
          <a:solidFill>
            <a:srgbClr val="7FAFFF"/>
          </a:solidFill>
        </p:spPr>
        <p:txBody>
          <a:bodyPr wrap="square" rtlCol="0" anchor="ctr">
            <a:noAutofit/>
          </a:bodyPr>
          <a:lstStyle/>
          <a:p>
            <a:pPr algn="ctr"/>
            <a:r>
              <a:rPr kumimoji="1" lang="zh-CN" altLang="en-US" sz="1400" dirty="0">
                <a:solidFill>
                  <a:schemeClr val="bg1"/>
                </a:solidFill>
              </a:rPr>
              <a:t>数据存储安全和数据传输安全</a:t>
            </a:r>
          </a:p>
        </p:txBody>
      </p:sp>
      <p:sp>
        <p:nvSpPr>
          <p:cNvPr id="28" name="文本框 27"/>
          <p:cNvSpPr txBox="1"/>
          <p:nvPr/>
        </p:nvSpPr>
        <p:spPr>
          <a:xfrm>
            <a:off x="7803628" y="2914577"/>
            <a:ext cx="812421" cy="369332"/>
          </a:xfrm>
          <a:prstGeom prst="rect">
            <a:avLst/>
          </a:prstGeom>
          <a:noFill/>
        </p:spPr>
        <p:txBody>
          <a:bodyPr wrap="square" rtlCol="0">
            <a:spAutoFit/>
          </a:bodyPr>
          <a:lstStyle/>
          <a:p>
            <a:pPr algn="ctr"/>
            <a:r>
              <a:rPr kumimoji="1" lang="zh-CN" altLang="en-US" b="1" dirty="0" smtClean="0">
                <a:solidFill>
                  <a:schemeClr val="bg1">
                    <a:lumMod val="95000"/>
                  </a:schemeClr>
                </a:solidFill>
              </a:rPr>
              <a:t>链路</a:t>
            </a:r>
            <a:endParaRPr kumimoji="1" lang="zh-CN" altLang="en-US" b="1" dirty="0">
              <a:solidFill>
                <a:schemeClr val="bg1">
                  <a:lumMod val="95000"/>
                </a:schemeClr>
              </a:solidFill>
            </a:endParaRPr>
          </a:p>
        </p:txBody>
      </p:sp>
      <p:sp>
        <p:nvSpPr>
          <p:cNvPr id="29" name="圆角矩形 28"/>
          <p:cNvSpPr/>
          <p:nvPr/>
        </p:nvSpPr>
        <p:spPr>
          <a:xfrm>
            <a:off x="3039226" y="2708153"/>
            <a:ext cx="5576823" cy="594412"/>
          </a:xfrm>
          <a:prstGeom prst="roundRect">
            <a:avLst/>
          </a:prstGeom>
          <a:solidFill>
            <a:srgbClr val="7FAFFF"/>
          </a:solidFill>
        </p:spPr>
        <p:txBody>
          <a:bodyPr wrap="square" rtlCol="0" anchor="ctr">
            <a:noAutofit/>
          </a:bodyPr>
          <a:lstStyle/>
          <a:p>
            <a:pPr algn="ctr"/>
            <a:r>
              <a:rPr kumimoji="1" lang="zh-CN" altLang="en-US" sz="1400" dirty="0">
                <a:solidFill>
                  <a:schemeClr val="bg1"/>
                </a:solidFill>
              </a:rPr>
              <a:t>保护应用不被仿冒和篡改</a:t>
            </a:r>
          </a:p>
        </p:txBody>
      </p:sp>
      <p:sp>
        <p:nvSpPr>
          <p:cNvPr id="30" name="圆角矩形 29"/>
          <p:cNvSpPr/>
          <p:nvPr/>
        </p:nvSpPr>
        <p:spPr>
          <a:xfrm>
            <a:off x="3039226" y="3561033"/>
            <a:ext cx="5576823" cy="594412"/>
          </a:xfrm>
          <a:prstGeom prst="roundRect">
            <a:avLst/>
          </a:prstGeom>
          <a:solidFill>
            <a:srgbClr val="7FAFFF"/>
          </a:solidFill>
        </p:spPr>
        <p:txBody>
          <a:bodyPr wrap="square" rtlCol="0" anchor="ctr">
            <a:noAutofit/>
          </a:bodyPr>
          <a:lstStyle/>
          <a:p>
            <a:pPr algn="ctr"/>
            <a:r>
              <a:rPr kumimoji="1" lang="zh-CN" altLang="en-US" sz="1400" dirty="0">
                <a:solidFill>
                  <a:schemeClr val="bg1"/>
                </a:solidFill>
              </a:rPr>
              <a:t>应用的执行环境检测与风控</a:t>
            </a:r>
          </a:p>
        </p:txBody>
      </p:sp>
    </p:spTree>
    <p:extLst>
      <p:ext uri="{BB962C8B-B14F-4D97-AF65-F5344CB8AC3E}">
        <p14:creationId xmlns:p14="http://schemas.microsoft.com/office/powerpoint/2010/main" val="17567147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ipe(left)">
                                      <p:cBhvr>
                                        <p:cTn id="11" dur="500"/>
                                        <p:tgtEl>
                                          <p:spTgt spid="28"/>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blinds(horizontal)">
                                      <p:cBhvr>
                                        <p:cTn id="16" dur="500"/>
                                        <p:tgtEl>
                                          <p:spTgt spid="2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blinds(horizontal)">
                                      <p:cBhvr>
                                        <p:cTn id="19" dur="500"/>
                                        <p:tgtEl>
                                          <p:spTgt spid="2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blinds(horizontal)">
                                      <p:cBhvr>
                                        <p:cTn id="22" dur="500"/>
                                        <p:tgtEl>
                                          <p:spTgt spid="26"/>
                                        </p:tgtEl>
                                      </p:cBhvr>
                                    </p:animEffect>
                                  </p:childTnLst>
                                </p:cTn>
                              </p:par>
                            </p:childTnLst>
                          </p:cTn>
                        </p:par>
                        <p:par>
                          <p:cTn id="23" fill="hold">
                            <p:stCondLst>
                              <p:cond delay="500"/>
                            </p:stCondLst>
                            <p:childTnLst>
                              <p:par>
                                <p:cTn id="24" presetID="22" presetClass="entr" presetSubtype="8" fill="hold" grpId="0" nodeType="after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wipe(left)">
                                      <p:cBhvr>
                                        <p:cTn id="26" dur="500"/>
                                        <p:tgtEl>
                                          <p:spTgt spid="29"/>
                                        </p:tgtEl>
                                      </p:cBhvr>
                                    </p:animEffect>
                                  </p:childTnLst>
                                </p:cTn>
                              </p:par>
                            </p:childTnLst>
                          </p:cTn>
                        </p:par>
                        <p:par>
                          <p:cTn id="27" fill="hold">
                            <p:stCondLst>
                              <p:cond delay="1000"/>
                            </p:stCondLst>
                            <p:childTnLst>
                              <p:par>
                                <p:cTn id="28" presetID="22" presetClass="entr" presetSubtype="8"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left)">
                                      <p:cBhvr>
                                        <p:cTn id="3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p:bldP spid="29" grpId="0" animBg="1"/>
      <p:bldP spid="3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2620" y="834024"/>
            <a:ext cx="3586720" cy="461665"/>
          </a:xfrm>
          <a:prstGeom prst="rect">
            <a:avLst/>
          </a:prstGeom>
          <a:noFill/>
        </p:spPr>
        <p:txBody>
          <a:bodyPr wrap="square" rtlCol="0">
            <a:spAutoFit/>
          </a:bodyPr>
          <a:lstStyle/>
          <a:p>
            <a:r>
              <a:rPr lang="zh-CN" altLang="en-US" sz="2400" b="1" dirty="0">
                <a:solidFill>
                  <a:schemeClr val="accent1"/>
                </a:solidFill>
                <a:latin typeface="+mn-ea"/>
              </a:rPr>
              <a:t>安全组件 </a:t>
            </a:r>
            <a:r>
              <a:rPr lang="en-US" altLang="zh-CN" sz="2400" b="1" dirty="0">
                <a:solidFill>
                  <a:schemeClr val="accent1"/>
                </a:solidFill>
                <a:latin typeface="+mn-ea"/>
              </a:rPr>
              <a:t>--</a:t>
            </a:r>
            <a:r>
              <a:rPr lang="zh-CN" altLang="en-US" sz="2400" b="1" dirty="0">
                <a:solidFill>
                  <a:schemeClr val="accent1"/>
                </a:solidFill>
                <a:latin typeface="+mn-ea"/>
              </a:rPr>
              <a:t> </a:t>
            </a:r>
            <a:r>
              <a:rPr lang="zh-CN" altLang="en-US" sz="2400" b="1" dirty="0"/>
              <a:t>数据安全</a:t>
            </a:r>
          </a:p>
        </p:txBody>
      </p:sp>
      <p:grpSp>
        <p:nvGrpSpPr>
          <p:cNvPr id="6" name="组合 7"/>
          <p:cNvGrpSpPr/>
          <p:nvPr/>
        </p:nvGrpSpPr>
        <p:grpSpPr>
          <a:xfrm>
            <a:off x="5292080" y="1383928"/>
            <a:ext cx="3345858" cy="3113396"/>
            <a:chOff x="3430476" y="850840"/>
            <a:chExt cx="5015910" cy="5026487"/>
          </a:xfrm>
        </p:grpSpPr>
        <p:sp>
          <p:nvSpPr>
            <p:cNvPr id="7" name="文本框 32"/>
            <p:cNvSpPr txBox="1"/>
            <p:nvPr/>
          </p:nvSpPr>
          <p:spPr>
            <a:xfrm>
              <a:off x="6560604" y="1629117"/>
              <a:ext cx="276938" cy="1490689"/>
            </a:xfrm>
            <a:prstGeom prst="rect">
              <a:avLst/>
            </a:prstGeom>
            <a:noFill/>
          </p:spPr>
          <p:txBody>
            <a:bodyPr wrap="none" rtlCol="0">
              <a:spAutoFit/>
            </a:bodyPr>
            <a:lstStyle/>
            <a:p>
              <a:pPr algn="ctr"/>
              <a:endParaRPr kumimoji="1" lang="zh-CN" altLang="en-US" sz="5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nvGrpSpPr>
            <p:cNvPr id="8" name="组 29"/>
            <p:cNvGrpSpPr/>
            <p:nvPr/>
          </p:nvGrpSpPr>
          <p:grpSpPr>
            <a:xfrm>
              <a:off x="4877649" y="2646804"/>
              <a:ext cx="2051842" cy="2051844"/>
              <a:chOff x="3038079" y="1872400"/>
              <a:chExt cx="2051842" cy="2051844"/>
            </a:xfrm>
          </p:grpSpPr>
          <p:sp>
            <p:nvSpPr>
              <p:cNvPr id="25" name="椭圆 24"/>
              <p:cNvSpPr/>
              <p:nvPr/>
            </p:nvSpPr>
            <p:spPr>
              <a:xfrm>
                <a:off x="3038079" y="1872400"/>
                <a:ext cx="2051842" cy="2051844"/>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6" name="椭圆 4"/>
              <p:cNvSpPr/>
              <p:nvPr/>
            </p:nvSpPr>
            <p:spPr>
              <a:xfrm>
                <a:off x="3118685" y="2172886"/>
                <a:ext cx="1926037" cy="161241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algn="ctr" defTabSz="977876">
                  <a:lnSpc>
                    <a:spcPct val="90000"/>
                  </a:lnSpc>
                  <a:spcBef>
                    <a:spcPct val="0"/>
                  </a:spcBef>
                  <a:spcAft>
                    <a:spcPct val="35000"/>
                  </a:spcAft>
                </a:pPr>
                <a:r>
                  <a:rPr lang="zh-CN" altLang="en-US" sz="1600" dirty="0">
                    <a:solidFill>
                      <a:schemeClr val="bg1"/>
                    </a:solidFill>
                    <a:latin typeface="+mn-ea"/>
                  </a:rPr>
                  <a:t>安全沙箱</a:t>
                </a:r>
                <a:endParaRPr lang="zh-CN" altLang="en-US" sz="1600" kern="1200" dirty="0">
                  <a:solidFill>
                    <a:schemeClr val="bg1"/>
                  </a:solidFill>
                  <a:latin typeface="+mn-ea"/>
                </a:endParaRPr>
              </a:p>
            </p:txBody>
          </p:sp>
        </p:grpSp>
        <p:sp>
          <p:nvSpPr>
            <p:cNvPr id="9" name="空心弧 8"/>
            <p:cNvSpPr/>
            <p:nvPr/>
          </p:nvSpPr>
          <p:spPr>
            <a:xfrm>
              <a:off x="3711798" y="1416812"/>
              <a:ext cx="4460515" cy="4460515"/>
            </a:xfrm>
            <a:prstGeom prst="blockArc">
              <a:avLst>
                <a:gd name="adj1" fmla="val 16200000"/>
                <a:gd name="adj2" fmla="val 20520000"/>
                <a:gd name="adj3" fmla="val 4637"/>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0" name="空心弧 9"/>
            <p:cNvSpPr/>
            <p:nvPr/>
          </p:nvSpPr>
          <p:spPr>
            <a:xfrm>
              <a:off x="3710255" y="1389625"/>
              <a:ext cx="4460515" cy="4460515"/>
            </a:xfrm>
            <a:prstGeom prst="blockArc">
              <a:avLst>
                <a:gd name="adj1" fmla="val 3240000"/>
                <a:gd name="adj2" fmla="val 7560000"/>
                <a:gd name="adj3" fmla="val 4637"/>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3" name="空心弧 12"/>
            <p:cNvSpPr/>
            <p:nvPr/>
          </p:nvSpPr>
          <p:spPr>
            <a:xfrm>
              <a:off x="3721540" y="1400921"/>
              <a:ext cx="4460515" cy="4460515"/>
            </a:xfrm>
            <a:prstGeom prst="blockArc">
              <a:avLst>
                <a:gd name="adj1" fmla="val 20520000"/>
                <a:gd name="adj2" fmla="val 3240000"/>
                <a:gd name="adj3" fmla="val 4637"/>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4" name="空心弧 13"/>
            <p:cNvSpPr/>
            <p:nvPr/>
          </p:nvSpPr>
          <p:spPr>
            <a:xfrm>
              <a:off x="3707168" y="1399388"/>
              <a:ext cx="4460515" cy="4460515"/>
            </a:xfrm>
            <a:prstGeom prst="blockArc">
              <a:avLst>
                <a:gd name="adj1" fmla="val 7560000"/>
                <a:gd name="adj2" fmla="val 11880000"/>
                <a:gd name="adj3" fmla="val 4637"/>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5" name="空心弧 14"/>
            <p:cNvSpPr/>
            <p:nvPr/>
          </p:nvSpPr>
          <p:spPr>
            <a:xfrm>
              <a:off x="3705625" y="1410685"/>
              <a:ext cx="4460515" cy="4460515"/>
            </a:xfrm>
            <a:prstGeom prst="blockArc">
              <a:avLst>
                <a:gd name="adj1" fmla="val 11880000"/>
                <a:gd name="adj2" fmla="val 16200000"/>
                <a:gd name="adj3" fmla="val 4637"/>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grpSp>
          <p:nvGrpSpPr>
            <p:cNvPr id="16" name="组 11"/>
            <p:cNvGrpSpPr/>
            <p:nvPr/>
          </p:nvGrpSpPr>
          <p:grpSpPr>
            <a:xfrm>
              <a:off x="5172596" y="850840"/>
              <a:ext cx="1436290" cy="1436290"/>
              <a:chOff x="3345854" y="1626"/>
              <a:chExt cx="1436290" cy="1436290"/>
            </a:xfrm>
          </p:grpSpPr>
          <p:sp>
            <p:nvSpPr>
              <p:cNvPr id="23" name="椭圆 22"/>
              <p:cNvSpPr/>
              <p:nvPr/>
            </p:nvSpPr>
            <p:spPr>
              <a:xfrm>
                <a:off x="3345854" y="1626"/>
                <a:ext cx="1436290" cy="1436290"/>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4" name="椭圆 4"/>
              <p:cNvSpPr/>
              <p:nvPr/>
            </p:nvSpPr>
            <p:spPr>
              <a:xfrm>
                <a:off x="3556194" y="211966"/>
                <a:ext cx="1015610" cy="10156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285">
                  <a:lnSpc>
                    <a:spcPct val="90000"/>
                  </a:lnSpc>
                  <a:spcBef>
                    <a:spcPct val="0"/>
                  </a:spcBef>
                  <a:spcAft>
                    <a:spcPct val="35000"/>
                  </a:spcAft>
                </a:pPr>
                <a:r>
                  <a:rPr lang="zh-CN" altLang="en-US" sz="900" kern="1200" dirty="0">
                    <a:solidFill>
                      <a:schemeClr val="bg1"/>
                    </a:solidFill>
                    <a:latin typeface="微软雅黑"/>
                    <a:ea typeface="微软雅黑"/>
                    <a:cs typeface="微软雅黑"/>
                  </a:rPr>
                  <a:t>安全加密</a:t>
                </a:r>
              </a:p>
            </p:txBody>
          </p:sp>
        </p:grpSp>
        <p:grpSp>
          <p:nvGrpSpPr>
            <p:cNvPr id="17" name="组 20"/>
            <p:cNvGrpSpPr/>
            <p:nvPr/>
          </p:nvGrpSpPr>
          <p:grpSpPr>
            <a:xfrm>
              <a:off x="7010096" y="3996382"/>
              <a:ext cx="1436290" cy="1436290"/>
              <a:chOff x="5191415" y="3127547"/>
              <a:chExt cx="1436290" cy="1436290"/>
            </a:xfrm>
          </p:grpSpPr>
          <p:sp>
            <p:nvSpPr>
              <p:cNvPr id="21" name="椭圆 20"/>
              <p:cNvSpPr/>
              <p:nvPr/>
            </p:nvSpPr>
            <p:spPr>
              <a:xfrm>
                <a:off x="5191415" y="3127547"/>
                <a:ext cx="1436290" cy="1436290"/>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2" name="椭圆 4"/>
              <p:cNvSpPr/>
              <p:nvPr/>
            </p:nvSpPr>
            <p:spPr>
              <a:xfrm>
                <a:off x="5399061" y="3330617"/>
                <a:ext cx="1015610" cy="10156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285">
                  <a:lnSpc>
                    <a:spcPct val="90000"/>
                  </a:lnSpc>
                  <a:spcBef>
                    <a:spcPct val="0"/>
                  </a:spcBef>
                  <a:spcAft>
                    <a:spcPct val="35000"/>
                  </a:spcAft>
                </a:pPr>
                <a:r>
                  <a:rPr lang="zh-CN" altLang="en-US" sz="900" kern="1200" dirty="0">
                    <a:solidFill>
                      <a:schemeClr val="bg1"/>
                    </a:solidFill>
                    <a:latin typeface="微软雅黑"/>
                    <a:ea typeface="微软雅黑"/>
                    <a:cs typeface="微软雅黑"/>
                  </a:rPr>
                  <a:t>安全存储</a:t>
                </a:r>
              </a:p>
            </p:txBody>
          </p:sp>
        </p:grpSp>
        <p:grpSp>
          <p:nvGrpSpPr>
            <p:cNvPr id="18" name="组 14"/>
            <p:cNvGrpSpPr/>
            <p:nvPr/>
          </p:nvGrpSpPr>
          <p:grpSpPr>
            <a:xfrm>
              <a:off x="3430476" y="4131762"/>
              <a:ext cx="1436290" cy="1436290"/>
              <a:chOff x="1447448" y="3311141"/>
              <a:chExt cx="1436290" cy="1436290"/>
            </a:xfrm>
          </p:grpSpPr>
          <p:sp>
            <p:nvSpPr>
              <p:cNvPr id="19" name="椭圆 18"/>
              <p:cNvSpPr/>
              <p:nvPr/>
            </p:nvSpPr>
            <p:spPr>
              <a:xfrm>
                <a:off x="1447448" y="3311141"/>
                <a:ext cx="1436290" cy="1436290"/>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0" name="椭圆 4"/>
              <p:cNvSpPr/>
              <p:nvPr/>
            </p:nvSpPr>
            <p:spPr>
              <a:xfrm>
                <a:off x="1585022" y="3596439"/>
                <a:ext cx="1153182" cy="10156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285">
                  <a:lnSpc>
                    <a:spcPct val="90000"/>
                  </a:lnSpc>
                  <a:spcBef>
                    <a:spcPct val="0"/>
                  </a:spcBef>
                  <a:spcAft>
                    <a:spcPct val="35000"/>
                  </a:spcAft>
                </a:pPr>
                <a:r>
                  <a:rPr lang="zh-CN" altLang="en-US" sz="900" dirty="0">
                    <a:solidFill>
                      <a:schemeClr val="bg1"/>
                    </a:solidFill>
                    <a:latin typeface="微软雅黑"/>
                    <a:ea typeface="微软雅黑"/>
                    <a:cs typeface="微软雅黑"/>
                  </a:rPr>
                  <a:t>安全签名</a:t>
                </a:r>
                <a:endParaRPr lang="zh-CN" altLang="en-US" sz="900" kern="1200" dirty="0">
                  <a:solidFill>
                    <a:schemeClr val="bg1"/>
                  </a:solidFill>
                  <a:latin typeface="微软雅黑"/>
                  <a:ea typeface="微软雅黑"/>
                  <a:cs typeface="微软雅黑"/>
                </a:endParaRPr>
              </a:p>
            </p:txBody>
          </p:sp>
        </p:grpSp>
      </p:grpSp>
      <p:sp>
        <p:nvSpPr>
          <p:cNvPr id="27" name="矩形 26"/>
          <p:cNvSpPr/>
          <p:nvPr/>
        </p:nvSpPr>
        <p:spPr>
          <a:xfrm>
            <a:off x="1043609" y="1597144"/>
            <a:ext cx="7933967" cy="595035"/>
          </a:xfrm>
          <a:prstGeom prst="rect">
            <a:avLst/>
          </a:prstGeom>
        </p:spPr>
        <p:txBody>
          <a:bodyPr wrap="square">
            <a:spAutoFit/>
          </a:bodyPr>
          <a:lstStyle/>
          <a:p>
            <a:r>
              <a:rPr lang="zh-CN" altLang="en-US" sz="1600" b="1" dirty="0"/>
              <a:t>安全加密</a:t>
            </a:r>
            <a:endParaRPr lang="en-US" altLang="zh-CN" sz="1600" b="1" dirty="0"/>
          </a:p>
          <a:p>
            <a:pPr marL="171446" indent="-171446">
              <a:lnSpc>
                <a:spcPts val="2000"/>
              </a:lnSpc>
            </a:pPr>
            <a:r>
              <a:rPr lang="zh-CN" altLang="en-US" sz="1200" dirty="0">
                <a:solidFill>
                  <a:schemeClr val="accent4">
                    <a:lumMod val="10000"/>
                  </a:schemeClr>
                </a:solidFill>
                <a:latin typeface="微软雅黑" panose="020B0503020204020204" pitchFamily="34" charset="-122"/>
                <a:ea typeface="微软雅黑" panose="020B0503020204020204" pitchFamily="34" charset="-122"/>
                <a:sym typeface="Microsoft YaHei"/>
              </a:rPr>
              <a:t>保证密钥安全和加密过程安全</a:t>
            </a:r>
            <a:endParaRPr lang="en-US" altLang="zh-CN" sz="1200" dirty="0">
              <a:solidFill>
                <a:schemeClr val="accent4">
                  <a:lumMod val="10000"/>
                </a:schemeClr>
              </a:solidFill>
              <a:latin typeface="微软雅黑" panose="020B0503020204020204" pitchFamily="34" charset="-122"/>
              <a:ea typeface="微软雅黑" panose="020B0503020204020204" pitchFamily="34" charset="-122"/>
            </a:endParaRPr>
          </a:p>
        </p:txBody>
      </p:sp>
      <p:sp>
        <p:nvSpPr>
          <p:cNvPr id="28" name="矩形 27"/>
          <p:cNvSpPr/>
          <p:nvPr/>
        </p:nvSpPr>
        <p:spPr>
          <a:xfrm>
            <a:off x="611560" y="1669150"/>
            <a:ext cx="432000" cy="432000"/>
          </a:xfrm>
          <a:prstGeom prst="rect">
            <a:avLst/>
          </a:prstGeom>
          <a:solidFill>
            <a:srgbClr val="2A79FF"/>
          </a:solidFill>
        </p:spPr>
        <p:txBody>
          <a:bodyPr wrap="square" rtlCol="0" anchor="ctr">
            <a:noAutofit/>
          </a:bodyPr>
          <a:lstStyle/>
          <a:p>
            <a:pPr algn="ctr"/>
            <a:endParaRPr lang="en-US" sz="900" dirty="0">
              <a:solidFill>
                <a:schemeClr val="bg1"/>
              </a:solidFill>
            </a:endParaRPr>
          </a:p>
        </p:txBody>
      </p:sp>
      <p:sp>
        <p:nvSpPr>
          <p:cNvPr id="29" name="矩形 28"/>
          <p:cNvSpPr/>
          <p:nvPr/>
        </p:nvSpPr>
        <p:spPr>
          <a:xfrm>
            <a:off x="1030522" y="2524537"/>
            <a:ext cx="7933967" cy="595035"/>
          </a:xfrm>
          <a:prstGeom prst="rect">
            <a:avLst/>
          </a:prstGeom>
        </p:spPr>
        <p:txBody>
          <a:bodyPr wrap="square">
            <a:spAutoFit/>
          </a:bodyPr>
          <a:lstStyle/>
          <a:p>
            <a:r>
              <a:rPr lang="zh-CN" altLang="en-US" sz="1600" b="1" dirty="0"/>
              <a:t>安全签名</a:t>
            </a:r>
          </a:p>
          <a:p>
            <a:pPr marL="171446" indent="-171446">
              <a:lnSpc>
                <a:spcPts val="2000"/>
              </a:lnSpc>
            </a:pPr>
            <a:r>
              <a:rPr lang="zh-CN" altLang="en-US" sz="1200" dirty="0">
                <a:solidFill>
                  <a:schemeClr val="accent4">
                    <a:lumMod val="10000"/>
                  </a:schemeClr>
                </a:solidFill>
                <a:latin typeface="微软雅黑" panose="020B0503020204020204" pitchFamily="34" charset="-122"/>
                <a:ea typeface="微软雅黑" panose="020B0503020204020204" pitchFamily="34" charset="-122"/>
                <a:sym typeface="Microsoft YaHei"/>
              </a:rPr>
              <a:t>保证客户端与服务端通信请求不被伪造</a:t>
            </a:r>
          </a:p>
        </p:txBody>
      </p:sp>
      <p:sp>
        <p:nvSpPr>
          <p:cNvPr id="30" name="矩形 29"/>
          <p:cNvSpPr/>
          <p:nvPr/>
        </p:nvSpPr>
        <p:spPr>
          <a:xfrm>
            <a:off x="611560" y="2596543"/>
            <a:ext cx="432000" cy="432000"/>
          </a:xfrm>
          <a:prstGeom prst="rect">
            <a:avLst/>
          </a:prstGeom>
          <a:solidFill>
            <a:srgbClr val="2A79FF"/>
          </a:solidFill>
        </p:spPr>
        <p:txBody>
          <a:bodyPr wrap="square" rtlCol="0" anchor="ctr">
            <a:noAutofit/>
          </a:bodyPr>
          <a:lstStyle/>
          <a:p>
            <a:pPr algn="ctr"/>
            <a:endParaRPr lang="en-US" sz="900" dirty="0">
              <a:solidFill>
                <a:schemeClr val="bg1"/>
              </a:solidFill>
            </a:endParaRPr>
          </a:p>
        </p:txBody>
      </p:sp>
      <p:sp>
        <p:nvSpPr>
          <p:cNvPr id="31" name="矩形 30"/>
          <p:cNvSpPr/>
          <p:nvPr/>
        </p:nvSpPr>
        <p:spPr>
          <a:xfrm>
            <a:off x="1043609" y="3469351"/>
            <a:ext cx="7933967" cy="595035"/>
          </a:xfrm>
          <a:prstGeom prst="rect">
            <a:avLst/>
          </a:prstGeom>
        </p:spPr>
        <p:txBody>
          <a:bodyPr wrap="square">
            <a:spAutoFit/>
          </a:bodyPr>
          <a:lstStyle/>
          <a:p>
            <a:r>
              <a:rPr lang="zh-CN" altLang="en-US" sz="1600" b="1" dirty="0"/>
              <a:t>安全存储</a:t>
            </a:r>
          </a:p>
          <a:p>
            <a:pPr marL="171446" indent="-171446">
              <a:lnSpc>
                <a:spcPts val="2000"/>
              </a:lnSpc>
            </a:pPr>
            <a:r>
              <a:rPr lang="zh-CN" altLang="en-US" sz="1200" dirty="0">
                <a:solidFill>
                  <a:schemeClr val="accent4">
                    <a:lumMod val="10000"/>
                  </a:schemeClr>
                </a:solidFill>
                <a:latin typeface="微软雅黑" panose="020B0503020204020204" pitchFamily="34" charset="-122"/>
                <a:ea typeface="微软雅黑" panose="020B0503020204020204" pitchFamily="34" charset="-122"/>
                <a:sym typeface="Microsoft YaHei"/>
              </a:rPr>
              <a:t>第三代独立安全存储，保证客户端数据存储安全</a:t>
            </a:r>
          </a:p>
        </p:txBody>
      </p:sp>
      <p:sp>
        <p:nvSpPr>
          <p:cNvPr id="32" name="矩形 31"/>
          <p:cNvSpPr/>
          <p:nvPr/>
        </p:nvSpPr>
        <p:spPr>
          <a:xfrm>
            <a:off x="624647" y="3541358"/>
            <a:ext cx="432000" cy="432000"/>
          </a:xfrm>
          <a:prstGeom prst="rect">
            <a:avLst/>
          </a:prstGeom>
          <a:solidFill>
            <a:srgbClr val="2A79FF"/>
          </a:solidFill>
        </p:spPr>
        <p:txBody>
          <a:bodyPr wrap="square" rtlCol="0" anchor="ctr">
            <a:noAutofit/>
          </a:bodyPr>
          <a:lstStyle/>
          <a:p>
            <a:pPr algn="ctr"/>
            <a:endParaRPr lang="en-US" sz="900" dirty="0">
              <a:solidFill>
                <a:schemeClr val="bg1"/>
              </a:solidFill>
            </a:endParaRPr>
          </a:p>
        </p:txBody>
      </p:sp>
    </p:spTree>
    <p:extLst>
      <p:ext uri="{BB962C8B-B14F-4D97-AF65-F5344CB8AC3E}">
        <p14:creationId xmlns:p14="http://schemas.microsoft.com/office/powerpoint/2010/main" val="1409973145"/>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2619" y="834024"/>
            <a:ext cx="7114659" cy="461665"/>
          </a:xfrm>
          <a:prstGeom prst="rect">
            <a:avLst/>
          </a:prstGeom>
          <a:noFill/>
        </p:spPr>
        <p:txBody>
          <a:bodyPr wrap="square" rtlCol="0">
            <a:spAutoFit/>
          </a:bodyPr>
          <a:lstStyle/>
          <a:p>
            <a:r>
              <a:rPr lang="zh-CN" altLang="en-US" sz="2400" b="1" dirty="0"/>
              <a:t>典型案例：探秘金山隐私保险箱，还原加密数据</a:t>
            </a:r>
            <a:endParaRPr lang="en-US" altLang="zh-CN" sz="2400" b="1" dirty="0"/>
          </a:p>
        </p:txBody>
      </p:sp>
      <p:sp>
        <p:nvSpPr>
          <p:cNvPr id="4" name="文本框 3"/>
          <p:cNvSpPr txBox="1"/>
          <p:nvPr/>
        </p:nvSpPr>
        <p:spPr>
          <a:xfrm>
            <a:off x="751815" y="1285962"/>
            <a:ext cx="4760275"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en-US" altLang="zh-CN" dirty="0"/>
              <a:t>http://www.52pojie.cn/thread-272781-1-1.html</a:t>
            </a:r>
            <a:endParaRPr lang="zh-CN" altLang="en-US" dirty="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300" y="2107230"/>
            <a:ext cx="8651253" cy="2362200"/>
          </a:xfrm>
          <a:prstGeom prst="rect">
            <a:avLst/>
          </a:prstGeom>
        </p:spPr>
      </p:pic>
      <p:pic>
        <p:nvPicPr>
          <p:cNvPr id="7" name="图片 6"/>
          <p:cNvPicPr>
            <a:picLocks noChangeAspect="1"/>
          </p:cNvPicPr>
          <p:nvPr/>
        </p:nvPicPr>
        <p:blipFill>
          <a:blip r:embed="rId4"/>
          <a:stretch>
            <a:fillRect/>
          </a:stretch>
        </p:blipFill>
        <p:spPr>
          <a:xfrm>
            <a:off x="115576" y="1998083"/>
            <a:ext cx="8902700" cy="2580493"/>
          </a:xfrm>
          <a:prstGeom prst="rect">
            <a:avLst/>
          </a:prstGeom>
        </p:spPr>
      </p:pic>
      <p:pic>
        <p:nvPicPr>
          <p:cNvPr id="4098" name="Picture 2" descr="http://attach.52pojie.cn/forum/201407/10/192551uh4o1646s2og56og.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8076" y="207498"/>
            <a:ext cx="5410200" cy="47625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28790480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linds(horizontal)">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nodeType="clickEffect">
                                  <p:stCondLst>
                                    <p:cond delay="0"/>
                                  </p:stCondLst>
                                  <p:childTnLst>
                                    <p:set>
                                      <p:cBhvr>
                                        <p:cTn id="24" dur="1" fill="hold">
                                          <p:stCondLst>
                                            <p:cond delay="0"/>
                                          </p:stCondLst>
                                        </p:cTn>
                                        <p:tgtEl>
                                          <p:spTgt spid="4098"/>
                                        </p:tgtEl>
                                        <p:attrNameLst>
                                          <p:attrName>style.visibility</p:attrName>
                                        </p:attrNameLst>
                                      </p:cBhvr>
                                      <p:to>
                                        <p:strVal val="visible"/>
                                      </p:to>
                                    </p:set>
                                    <p:animEffect transition="in" filter="checkerboard(across)">
                                      <p:cBhvr>
                                        <p:cTn id="25"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39552" y="771550"/>
            <a:ext cx="4444430" cy="360040"/>
          </a:xfrm>
          <a:prstGeom prst="rect">
            <a:avLst/>
          </a:prstGeom>
          <a:noFill/>
          <a:ln>
            <a:noFill/>
          </a:ln>
        </p:spPr>
        <p:txBody>
          <a:bodyPr wrap="square" rtlCol="0" anchor="ctr">
            <a:noAutofit/>
          </a:bodyPr>
          <a:lstStyle/>
          <a:p>
            <a:pPr marL="342892" indent="-342892">
              <a:buFont typeface="Wingdings" panose="05000000000000000000" pitchFamily="2" charset="2"/>
              <a:buChar char="n"/>
            </a:pPr>
            <a:r>
              <a:rPr lang="zh-CN" altLang="en-US" sz="2000" b="1" dirty="0">
                <a:solidFill>
                  <a:schemeClr val="accent1"/>
                </a:solidFill>
                <a:latin typeface="+mn-ea"/>
              </a:rPr>
              <a:t>安全组件 </a:t>
            </a:r>
            <a:r>
              <a:rPr lang="en-US" altLang="zh-CN" sz="2000" b="1" dirty="0">
                <a:solidFill>
                  <a:schemeClr val="accent1"/>
                </a:solidFill>
                <a:latin typeface="+mn-ea"/>
              </a:rPr>
              <a:t>--</a:t>
            </a:r>
            <a:r>
              <a:rPr lang="zh-CN" altLang="en-US" sz="2000" b="1" dirty="0">
                <a:solidFill>
                  <a:schemeClr val="accent1"/>
                </a:solidFill>
                <a:latin typeface="+mn-ea"/>
              </a:rPr>
              <a:t> 应用安全</a:t>
            </a:r>
          </a:p>
        </p:txBody>
      </p:sp>
      <p:sp>
        <p:nvSpPr>
          <p:cNvPr id="12" name="矩形 11"/>
          <p:cNvSpPr/>
          <p:nvPr/>
        </p:nvSpPr>
        <p:spPr>
          <a:xfrm>
            <a:off x="1030086" y="2764684"/>
            <a:ext cx="7933967" cy="595035"/>
          </a:xfrm>
          <a:prstGeom prst="rect">
            <a:avLst/>
          </a:prstGeom>
        </p:spPr>
        <p:txBody>
          <a:bodyPr wrap="square">
            <a:spAutoFit/>
          </a:bodyPr>
          <a:lstStyle/>
          <a:p>
            <a:r>
              <a:rPr lang="zh-CN" altLang="en-US" sz="1600" b="1" dirty="0"/>
              <a:t>重打包检测</a:t>
            </a:r>
          </a:p>
          <a:p>
            <a:pPr marL="171446" indent="-171446">
              <a:lnSpc>
                <a:spcPts val="2000"/>
              </a:lnSpc>
            </a:pPr>
            <a:r>
              <a:rPr lang="zh-CN" altLang="en-US" sz="1200" dirty="0">
                <a:solidFill>
                  <a:schemeClr val="accent4">
                    <a:lumMod val="10000"/>
                  </a:schemeClr>
                </a:solidFill>
                <a:latin typeface="微软雅黑" panose="020B0503020204020204" pitchFamily="34" charset="-122"/>
                <a:ea typeface="微软雅黑" panose="020B0503020204020204" pitchFamily="34" charset="-122"/>
                <a:sym typeface="Microsoft YaHei"/>
              </a:rPr>
              <a:t>自动检测应用是否重打、数据上报与展示</a:t>
            </a:r>
          </a:p>
        </p:txBody>
      </p:sp>
      <p:sp>
        <p:nvSpPr>
          <p:cNvPr id="13" name="矩形 12"/>
          <p:cNvSpPr/>
          <p:nvPr/>
        </p:nvSpPr>
        <p:spPr>
          <a:xfrm>
            <a:off x="611124" y="2849022"/>
            <a:ext cx="432000" cy="432000"/>
          </a:xfrm>
          <a:prstGeom prst="rect">
            <a:avLst/>
          </a:prstGeom>
          <a:solidFill>
            <a:srgbClr val="2A79FF"/>
          </a:solidFill>
        </p:spPr>
        <p:txBody>
          <a:bodyPr wrap="square" rtlCol="0" anchor="ctr">
            <a:noAutofit/>
          </a:bodyPr>
          <a:lstStyle/>
          <a:p>
            <a:pPr algn="ctr"/>
            <a:endParaRPr lang="en-US" sz="900" dirty="0">
              <a:solidFill>
                <a:schemeClr val="bg1"/>
              </a:solidFill>
            </a:endParaRPr>
          </a:p>
        </p:txBody>
      </p:sp>
      <p:sp>
        <p:nvSpPr>
          <p:cNvPr id="15" name="矩形 14"/>
          <p:cNvSpPr/>
          <p:nvPr/>
        </p:nvSpPr>
        <p:spPr>
          <a:xfrm>
            <a:off x="1056696" y="1916159"/>
            <a:ext cx="7933967" cy="595035"/>
          </a:xfrm>
          <a:prstGeom prst="rect">
            <a:avLst/>
          </a:prstGeom>
        </p:spPr>
        <p:txBody>
          <a:bodyPr wrap="square">
            <a:spAutoFit/>
          </a:bodyPr>
          <a:lstStyle/>
          <a:p>
            <a:r>
              <a:rPr lang="zh-CN" altLang="en-US" sz="1600" b="1" dirty="0"/>
              <a:t>安全图片不可复用</a:t>
            </a:r>
            <a:endParaRPr lang="en-US" altLang="zh-CN" sz="1600" b="1" dirty="0"/>
          </a:p>
          <a:p>
            <a:pPr marL="171446" indent="-171446">
              <a:lnSpc>
                <a:spcPts val="2000"/>
              </a:lnSpc>
            </a:pPr>
            <a:r>
              <a:rPr lang="zh-CN" altLang="en-US" sz="1200" dirty="0">
                <a:solidFill>
                  <a:schemeClr val="accent4">
                    <a:lumMod val="10000"/>
                  </a:schemeClr>
                </a:solidFill>
                <a:latin typeface="微软雅黑" panose="020B0503020204020204" pitchFamily="34" charset="-122"/>
                <a:ea typeface="微软雅黑" panose="020B0503020204020204" pitchFamily="34" charset="-122"/>
                <a:sym typeface="Microsoft YaHei"/>
              </a:rPr>
              <a:t>安全图片与</a:t>
            </a:r>
            <a:r>
              <a:rPr lang="zh-CN" altLang="en-US" sz="1200" dirty="0" smtClean="0">
                <a:solidFill>
                  <a:schemeClr val="accent4">
                    <a:lumMod val="10000"/>
                  </a:schemeClr>
                </a:solidFill>
                <a:latin typeface="微软雅黑" panose="020B0503020204020204" pitchFamily="34" charset="-122"/>
                <a:ea typeface="微软雅黑" panose="020B0503020204020204" pitchFamily="34" charset="-122"/>
                <a:sym typeface="Microsoft YaHei"/>
              </a:rPr>
              <a:t>应用强绑定</a:t>
            </a:r>
            <a:endParaRPr lang="en-US" altLang="zh-CN" sz="1200" dirty="0">
              <a:solidFill>
                <a:schemeClr val="accent4">
                  <a:lumMod val="10000"/>
                </a:schemeClr>
              </a:solidFill>
              <a:latin typeface="微软雅黑" panose="020B0503020204020204" pitchFamily="34" charset="-122"/>
              <a:ea typeface="微软雅黑" panose="020B0503020204020204" pitchFamily="34" charset="-122"/>
            </a:endParaRPr>
          </a:p>
        </p:txBody>
      </p:sp>
      <p:sp>
        <p:nvSpPr>
          <p:cNvPr id="16" name="矩形 15"/>
          <p:cNvSpPr/>
          <p:nvPr/>
        </p:nvSpPr>
        <p:spPr>
          <a:xfrm>
            <a:off x="624647" y="2000497"/>
            <a:ext cx="432000" cy="432000"/>
          </a:xfrm>
          <a:prstGeom prst="rect">
            <a:avLst/>
          </a:prstGeom>
          <a:solidFill>
            <a:srgbClr val="2A79FF"/>
          </a:solidFill>
        </p:spPr>
        <p:txBody>
          <a:bodyPr wrap="square" rtlCol="0" anchor="ctr">
            <a:noAutofit/>
          </a:bodyPr>
          <a:lstStyle/>
          <a:p>
            <a:pPr algn="ctr"/>
            <a:endParaRPr lang="en-US" sz="900" dirty="0">
              <a:solidFill>
                <a:schemeClr val="bg1"/>
              </a:solidFill>
            </a:endParaRPr>
          </a:p>
        </p:txBody>
      </p:sp>
      <p:pic>
        <p:nvPicPr>
          <p:cNvPr id="19" name="图片 18"/>
          <p:cNvPicPr>
            <a:picLocks noChangeAspect="1"/>
          </p:cNvPicPr>
          <p:nvPr/>
        </p:nvPicPr>
        <p:blipFill>
          <a:blip r:embed="rId3"/>
          <a:stretch>
            <a:fillRect/>
          </a:stretch>
        </p:blipFill>
        <p:spPr>
          <a:xfrm>
            <a:off x="5544927" y="1194721"/>
            <a:ext cx="2931246" cy="3200786"/>
          </a:xfrm>
          <a:prstGeom prst="rect">
            <a:avLst/>
          </a:prstGeom>
        </p:spPr>
      </p:pic>
    </p:spTree>
    <p:extLst>
      <p:ext uri="{BB962C8B-B14F-4D97-AF65-F5344CB8AC3E}">
        <p14:creationId xmlns:p14="http://schemas.microsoft.com/office/powerpoint/2010/main" val="1162922659"/>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78620" y="834024"/>
            <a:ext cx="8398839" cy="461665"/>
          </a:xfrm>
          <a:prstGeom prst="rect">
            <a:avLst/>
          </a:prstGeom>
          <a:noFill/>
        </p:spPr>
        <p:txBody>
          <a:bodyPr wrap="square" rtlCol="0">
            <a:spAutoFit/>
          </a:bodyPr>
          <a:lstStyle/>
          <a:p>
            <a:r>
              <a:rPr lang="zh-CN" altLang="en-US" sz="2400" b="1" dirty="0"/>
              <a:t>典型案例：破解支付宝手势密码，</a:t>
            </a:r>
            <a:r>
              <a:rPr lang="en-US" altLang="zh-CN" sz="2400" b="1" dirty="0"/>
              <a:t>200</a:t>
            </a:r>
            <a:r>
              <a:rPr lang="zh-CN" altLang="en-US" sz="2400" b="1" dirty="0"/>
              <a:t>元以内小额支付随便转</a:t>
            </a:r>
            <a:endParaRPr lang="en-US" altLang="zh-CN" sz="2400" b="1" dirty="0"/>
          </a:p>
        </p:txBody>
      </p:sp>
      <p:sp>
        <p:nvSpPr>
          <p:cNvPr id="4" name="文本框 3"/>
          <p:cNvSpPr txBox="1"/>
          <p:nvPr/>
        </p:nvSpPr>
        <p:spPr>
          <a:xfrm>
            <a:off x="497815" y="1285962"/>
            <a:ext cx="4760275"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en-US" altLang="zh-CN" dirty="0"/>
              <a:t>http://www.52pojie.cn/thread-271904-1-1.html</a:t>
            </a:r>
            <a:endParaRPr lang="zh-CN" altLang="en-US" dirty="0"/>
          </a:p>
        </p:txBody>
      </p:sp>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2224" y="788747"/>
            <a:ext cx="4203700" cy="4254500"/>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8651" y="2509695"/>
            <a:ext cx="8578775" cy="1782758"/>
          </a:xfrm>
          <a:prstGeom prst="rect">
            <a:avLst/>
          </a:prstGeom>
        </p:spPr>
      </p:pic>
      <p:pic>
        <p:nvPicPr>
          <p:cNvPr id="7" name="图片 6"/>
          <p:cNvPicPr/>
          <p:nvPr/>
        </p:nvPicPr>
        <p:blipFill>
          <a:blip r:embed="rId5"/>
          <a:stretch>
            <a:fillRect/>
          </a:stretch>
        </p:blipFill>
        <p:spPr>
          <a:xfrm>
            <a:off x="5474564" y="1387489"/>
            <a:ext cx="3381375" cy="3400425"/>
          </a:xfrm>
          <a:prstGeom prst="rect">
            <a:avLst/>
          </a:prstGeom>
        </p:spPr>
      </p:pic>
    </p:spTree>
    <p:extLst>
      <p:ext uri="{BB962C8B-B14F-4D97-AF65-F5344CB8AC3E}">
        <p14:creationId xmlns:p14="http://schemas.microsoft.com/office/powerpoint/2010/main" val="85678068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linds(horizontal)">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5" presetClass="entr" presetSubtype="1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checkerboard(across)">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dissolve">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39552" y="771550"/>
            <a:ext cx="4444430" cy="360040"/>
          </a:xfrm>
          <a:prstGeom prst="rect">
            <a:avLst/>
          </a:prstGeom>
          <a:noFill/>
          <a:ln>
            <a:noFill/>
          </a:ln>
        </p:spPr>
        <p:txBody>
          <a:bodyPr wrap="square" rtlCol="0" anchor="ctr">
            <a:noAutofit/>
          </a:bodyPr>
          <a:lstStyle/>
          <a:p>
            <a:pPr marL="342892" indent="-342892">
              <a:buFont typeface="Wingdings" panose="05000000000000000000" pitchFamily="2" charset="2"/>
              <a:buChar char="n"/>
            </a:pPr>
            <a:r>
              <a:rPr lang="zh-CN" altLang="en-US" sz="2000" b="1" dirty="0">
                <a:solidFill>
                  <a:schemeClr val="accent1"/>
                </a:solidFill>
                <a:latin typeface="+mn-ea"/>
              </a:rPr>
              <a:t>安全组件 </a:t>
            </a:r>
            <a:r>
              <a:rPr lang="en-US" altLang="zh-CN" sz="2000" b="1" dirty="0">
                <a:solidFill>
                  <a:schemeClr val="accent1"/>
                </a:solidFill>
                <a:latin typeface="+mn-ea"/>
              </a:rPr>
              <a:t>--</a:t>
            </a:r>
            <a:r>
              <a:rPr lang="zh-CN" altLang="en-US" sz="2000" b="1" dirty="0">
                <a:solidFill>
                  <a:schemeClr val="accent1"/>
                </a:solidFill>
                <a:latin typeface="+mn-ea"/>
              </a:rPr>
              <a:t> 应用环境安全</a:t>
            </a:r>
          </a:p>
        </p:txBody>
      </p:sp>
      <p:sp>
        <p:nvSpPr>
          <p:cNvPr id="7" name="矩形 6"/>
          <p:cNvSpPr/>
          <p:nvPr/>
        </p:nvSpPr>
        <p:spPr>
          <a:xfrm>
            <a:off x="1030086" y="1228750"/>
            <a:ext cx="7933967" cy="595035"/>
          </a:xfrm>
          <a:prstGeom prst="rect">
            <a:avLst/>
          </a:prstGeom>
        </p:spPr>
        <p:txBody>
          <a:bodyPr wrap="square">
            <a:spAutoFit/>
          </a:bodyPr>
          <a:lstStyle/>
          <a:p>
            <a:r>
              <a:rPr lang="zh-CN" altLang="en-US" sz="1600" b="1" dirty="0"/>
              <a:t>模拟器检测</a:t>
            </a:r>
          </a:p>
          <a:p>
            <a:pPr marL="171446" indent="-171446">
              <a:lnSpc>
                <a:spcPts val="2000"/>
              </a:lnSpc>
            </a:pPr>
            <a:r>
              <a:rPr lang="zh-CN" altLang="en-US" sz="1200" dirty="0" smtClean="0">
                <a:solidFill>
                  <a:schemeClr val="accent4">
                    <a:lumMod val="10000"/>
                  </a:schemeClr>
                </a:solidFill>
                <a:latin typeface="微软雅黑" panose="020B0503020204020204" pitchFamily="34" charset="-122"/>
                <a:ea typeface="微软雅黑" panose="020B0503020204020204" pitchFamily="34" charset="-122"/>
                <a:sym typeface="Microsoft YaHei"/>
              </a:rPr>
              <a:t>多维度模拟器检测</a:t>
            </a:r>
            <a:r>
              <a:rPr lang="zh-CN" altLang="en-US" sz="1200" dirty="0">
                <a:solidFill>
                  <a:schemeClr val="accent4">
                    <a:lumMod val="10000"/>
                  </a:schemeClr>
                </a:solidFill>
                <a:latin typeface="微软雅黑" panose="020B0503020204020204" pitchFamily="34" charset="-122"/>
                <a:ea typeface="微软雅黑" panose="020B0503020204020204" pitchFamily="34" charset="-122"/>
                <a:sym typeface="Microsoft YaHei"/>
              </a:rPr>
              <a:t>模型</a:t>
            </a:r>
          </a:p>
        </p:txBody>
      </p:sp>
      <p:sp>
        <p:nvSpPr>
          <p:cNvPr id="11" name="矩形 10"/>
          <p:cNvSpPr/>
          <p:nvPr/>
        </p:nvSpPr>
        <p:spPr>
          <a:xfrm>
            <a:off x="624647" y="1310266"/>
            <a:ext cx="432000" cy="432000"/>
          </a:xfrm>
          <a:prstGeom prst="rect">
            <a:avLst/>
          </a:prstGeom>
          <a:solidFill>
            <a:srgbClr val="2A79FF"/>
          </a:solidFill>
        </p:spPr>
        <p:txBody>
          <a:bodyPr wrap="square" rtlCol="0" anchor="ctr">
            <a:noAutofit/>
          </a:bodyPr>
          <a:lstStyle/>
          <a:p>
            <a:pPr algn="ctr"/>
            <a:endParaRPr lang="en-US" sz="900" dirty="0">
              <a:solidFill>
                <a:schemeClr val="bg1"/>
              </a:solidFill>
            </a:endParaRPr>
          </a:p>
        </p:txBody>
      </p:sp>
      <p:sp>
        <p:nvSpPr>
          <p:cNvPr id="15" name="矩形 14"/>
          <p:cNvSpPr/>
          <p:nvPr/>
        </p:nvSpPr>
        <p:spPr>
          <a:xfrm>
            <a:off x="1052626" y="2745823"/>
            <a:ext cx="7933967" cy="595035"/>
          </a:xfrm>
          <a:prstGeom prst="rect">
            <a:avLst/>
          </a:prstGeom>
        </p:spPr>
        <p:txBody>
          <a:bodyPr wrap="square">
            <a:spAutoFit/>
          </a:bodyPr>
          <a:lstStyle/>
          <a:p>
            <a:r>
              <a:rPr lang="zh-CN" altLang="en-US" sz="1600" b="1" dirty="0"/>
              <a:t>业务风控</a:t>
            </a:r>
            <a:endParaRPr lang="en-US" altLang="zh-CN" sz="1600" b="1" dirty="0"/>
          </a:p>
          <a:p>
            <a:pPr marL="171446" indent="-171446">
              <a:lnSpc>
                <a:spcPts val="2000"/>
              </a:lnSpc>
            </a:pPr>
            <a:r>
              <a:rPr lang="zh-CN" altLang="en-US" sz="1200" dirty="0">
                <a:solidFill>
                  <a:schemeClr val="accent4">
                    <a:lumMod val="10000"/>
                  </a:schemeClr>
                </a:solidFill>
                <a:latin typeface="微软雅黑" panose="020B0503020204020204" pitchFamily="34" charset="-122"/>
                <a:ea typeface="微软雅黑" panose="020B0503020204020204" pitchFamily="34" charset="-122"/>
              </a:rPr>
              <a:t>端与云的联合安全风控</a:t>
            </a:r>
            <a:endParaRPr lang="en-US" altLang="zh-CN" sz="1200" dirty="0">
              <a:solidFill>
                <a:schemeClr val="accent4">
                  <a:lumMod val="10000"/>
                </a:schemeClr>
              </a:solidFill>
              <a:latin typeface="微软雅黑" panose="020B0503020204020204" pitchFamily="34" charset="-122"/>
              <a:ea typeface="微软雅黑" panose="020B0503020204020204" pitchFamily="34" charset="-122"/>
            </a:endParaRPr>
          </a:p>
        </p:txBody>
      </p:sp>
      <p:sp>
        <p:nvSpPr>
          <p:cNvPr id="16" name="矩形 15"/>
          <p:cNvSpPr/>
          <p:nvPr/>
        </p:nvSpPr>
        <p:spPr>
          <a:xfrm>
            <a:off x="620577" y="2817829"/>
            <a:ext cx="432000" cy="432000"/>
          </a:xfrm>
          <a:prstGeom prst="rect">
            <a:avLst/>
          </a:prstGeom>
          <a:solidFill>
            <a:srgbClr val="2A79FF"/>
          </a:solidFill>
        </p:spPr>
        <p:txBody>
          <a:bodyPr wrap="square" rtlCol="0" anchor="ctr">
            <a:noAutofit/>
          </a:bodyPr>
          <a:lstStyle/>
          <a:p>
            <a:pPr algn="ctr"/>
            <a:endParaRPr lang="en-US" sz="900" dirty="0">
              <a:solidFill>
                <a:schemeClr val="bg1"/>
              </a:solidFill>
            </a:endParaRPr>
          </a:p>
        </p:txBody>
      </p:sp>
      <p:sp>
        <p:nvSpPr>
          <p:cNvPr id="14" name="矩形 13"/>
          <p:cNvSpPr/>
          <p:nvPr/>
        </p:nvSpPr>
        <p:spPr>
          <a:xfrm>
            <a:off x="1040149" y="1985140"/>
            <a:ext cx="7933967" cy="595035"/>
          </a:xfrm>
          <a:prstGeom prst="rect">
            <a:avLst/>
          </a:prstGeom>
        </p:spPr>
        <p:txBody>
          <a:bodyPr wrap="square">
            <a:spAutoFit/>
          </a:bodyPr>
          <a:lstStyle/>
          <a:p>
            <a:r>
              <a:rPr lang="zh-CN" altLang="en-US" sz="1600" b="1" dirty="0"/>
              <a:t>实时监控</a:t>
            </a:r>
          </a:p>
          <a:p>
            <a:pPr marL="171446" indent="-171446">
              <a:lnSpc>
                <a:spcPts val="2000"/>
              </a:lnSpc>
            </a:pPr>
            <a:r>
              <a:rPr lang="en-US" altLang="zh-CN" sz="1200" dirty="0" smtClean="0">
                <a:solidFill>
                  <a:schemeClr val="accent4">
                    <a:lumMod val="10000"/>
                  </a:schemeClr>
                </a:solidFill>
                <a:latin typeface="微软雅黑" panose="020B0503020204020204" pitchFamily="34" charset="-122"/>
                <a:ea typeface="微软雅黑" panose="020B0503020204020204" pitchFamily="34" charset="-122"/>
                <a:sym typeface="Microsoft YaHei"/>
              </a:rPr>
              <a:t>Root</a:t>
            </a:r>
            <a:r>
              <a:rPr lang="zh-CN" altLang="en-US" sz="1200" dirty="0" smtClean="0">
                <a:solidFill>
                  <a:schemeClr val="accent4">
                    <a:lumMod val="10000"/>
                  </a:schemeClr>
                </a:solidFill>
                <a:latin typeface="微软雅黑" panose="020B0503020204020204" pitchFamily="34" charset="-122"/>
                <a:ea typeface="微软雅黑" panose="020B0503020204020204" pitchFamily="34" charset="-122"/>
                <a:sym typeface="Microsoft YaHei"/>
              </a:rPr>
              <a:t>设备、应用</a:t>
            </a:r>
            <a:r>
              <a:rPr lang="zh-CN" altLang="en-US" sz="1200" dirty="0">
                <a:solidFill>
                  <a:schemeClr val="accent4">
                    <a:lumMod val="10000"/>
                  </a:schemeClr>
                </a:solidFill>
                <a:latin typeface="微软雅黑" panose="020B0503020204020204" pitchFamily="34" charset="-122"/>
                <a:ea typeface="微软雅黑" panose="020B0503020204020204" pitchFamily="34" charset="-122"/>
                <a:sym typeface="Microsoft YaHei"/>
              </a:rPr>
              <a:t>篡改、调试、注入、</a:t>
            </a:r>
            <a:r>
              <a:rPr lang="en-US" altLang="zh-CN" sz="1200" dirty="0">
                <a:solidFill>
                  <a:schemeClr val="accent4">
                    <a:lumMod val="10000"/>
                  </a:schemeClr>
                </a:solidFill>
                <a:latin typeface="微软雅黑" panose="020B0503020204020204" pitchFamily="34" charset="-122"/>
                <a:ea typeface="微软雅黑" panose="020B0503020204020204" pitchFamily="34" charset="-122"/>
                <a:sym typeface="Microsoft YaHei"/>
              </a:rPr>
              <a:t>Hook</a:t>
            </a:r>
            <a:endParaRPr lang="zh-CN" altLang="en-US" sz="1200" dirty="0">
              <a:solidFill>
                <a:schemeClr val="accent4">
                  <a:lumMod val="10000"/>
                </a:schemeClr>
              </a:solidFill>
              <a:latin typeface="微软雅黑" panose="020B0503020204020204" pitchFamily="34" charset="-122"/>
              <a:ea typeface="微软雅黑" panose="020B0503020204020204" pitchFamily="34" charset="-122"/>
              <a:sym typeface="Microsoft YaHei"/>
            </a:endParaRPr>
          </a:p>
        </p:txBody>
      </p:sp>
      <p:sp>
        <p:nvSpPr>
          <p:cNvPr id="17" name="矩形 16"/>
          <p:cNvSpPr/>
          <p:nvPr/>
        </p:nvSpPr>
        <p:spPr>
          <a:xfrm>
            <a:off x="634710" y="2066656"/>
            <a:ext cx="432000" cy="432000"/>
          </a:xfrm>
          <a:prstGeom prst="rect">
            <a:avLst/>
          </a:prstGeom>
          <a:solidFill>
            <a:srgbClr val="2A79FF"/>
          </a:solidFill>
        </p:spPr>
        <p:txBody>
          <a:bodyPr wrap="square" rtlCol="0" anchor="ctr">
            <a:noAutofit/>
          </a:bodyPr>
          <a:lstStyle/>
          <a:p>
            <a:pPr algn="ctr"/>
            <a:endParaRPr lang="en-US" sz="900" dirty="0">
              <a:solidFill>
                <a:schemeClr val="bg1"/>
              </a:solidFill>
            </a:endParaRPr>
          </a:p>
        </p:txBody>
      </p:sp>
    </p:spTree>
    <p:extLst>
      <p:ext uri="{BB962C8B-B14F-4D97-AF65-F5344CB8AC3E}">
        <p14:creationId xmlns:p14="http://schemas.microsoft.com/office/powerpoint/2010/main" val="969472331"/>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1191" y="707024"/>
            <a:ext cx="7114659" cy="461665"/>
          </a:xfrm>
          <a:prstGeom prst="rect">
            <a:avLst/>
          </a:prstGeom>
          <a:noFill/>
        </p:spPr>
        <p:txBody>
          <a:bodyPr wrap="square" rtlCol="0">
            <a:spAutoFit/>
          </a:bodyPr>
          <a:lstStyle/>
          <a:p>
            <a:r>
              <a:rPr lang="zh-CN" altLang="en-US" sz="2400" b="1" dirty="0"/>
              <a:t>典型案例：任我行 位置模拟</a:t>
            </a:r>
            <a:endParaRPr lang="en-US" altLang="zh-CN" sz="2400" b="1" dirty="0"/>
          </a:p>
        </p:txBody>
      </p:sp>
      <p:pic>
        <p:nvPicPr>
          <p:cNvPr id="3" name="ScreenRecord_2016-06-12-19-13-18.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01180" y="516367"/>
            <a:ext cx="2591372" cy="4605618"/>
          </a:xfrm>
          <a:prstGeom prst="rect">
            <a:avLst/>
          </a:prstGeom>
        </p:spPr>
      </p:pic>
    </p:spTree>
    <p:extLst>
      <p:ext uri="{BB962C8B-B14F-4D97-AF65-F5344CB8AC3E}">
        <p14:creationId xmlns:p14="http://schemas.microsoft.com/office/powerpoint/2010/main" val="1894388512"/>
      </p:ext>
    </p:extLst>
  </p:cSld>
  <p:clrMapOvr>
    <a:masterClrMapping/>
  </p:clrMapOvr>
  <p:transition spd="med"/>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image3.jpg" descr="新版PPT-封面2.jpg"/>
          <p:cNvPicPr/>
          <p:nvPr/>
        </p:nvPicPr>
        <p:blipFill>
          <a:blip r:embed="rId3">
            <a:extLst/>
          </a:blip>
          <a:stretch>
            <a:fillRect/>
          </a:stretch>
        </p:blipFill>
        <p:spPr>
          <a:xfrm>
            <a:off x="0" y="0"/>
            <a:ext cx="9141292" cy="5143500"/>
          </a:xfrm>
          <a:prstGeom prst="rect">
            <a:avLst/>
          </a:prstGeom>
          <a:ln w="12700">
            <a:miter lim="400000"/>
          </a:ln>
        </p:spPr>
      </p:pic>
      <p:sp>
        <p:nvSpPr>
          <p:cNvPr id="27" name="Shape 27"/>
          <p:cNvSpPr/>
          <p:nvPr/>
        </p:nvSpPr>
        <p:spPr>
          <a:xfrm>
            <a:off x="1332377" y="2722192"/>
            <a:ext cx="3244665" cy="346257"/>
          </a:xfrm>
          <a:prstGeom prst="rect">
            <a:avLst/>
          </a:prstGeom>
          <a:ln w="12700">
            <a:miter lim="400000"/>
          </a:ln>
          <a:extLst>
            <a:ext uri="{C572A759-6A51-4108-AA02-DFA0A04FC94B}">
              <ma14:wrappingTextBoxFlag xmlns:ma14="http://schemas.microsoft.com/office/mac/drawingml/2011/main" val="1"/>
            </a:ext>
          </a:extLst>
        </p:spPr>
        <p:txBody>
          <a:bodyPr lIns="34294" tIns="34294" rIns="34294" bIns="34294">
            <a:spAutoFit/>
          </a:bodyPr>
          <a:lstStyle>
            <a:lvl1pPr>
              <a:defRPr sz="3800">
                <a:solidFill>
                  <a:srgbClr val="0066CC"/>
                </a:solidFill>
                <a:latin typeface="Microsoft YaHei"/>
                <a:ea typeface="Microsoft YaHei"/>
                <a:cs typeface="Microsoft YaHei"/>
                <a:sym typeface="Microsoft YaHei"/>
              </a:defRPr>
            </a:lvl1pPr>
          </a:lstStyle>
          <a:p>
            <a:pPr lvl="0">
              <a:defRPr sz="1800">
                <a:solidFill>
                  <a:srgbClr val="000000"/>
                </a:solidFill>
              </a:defRPr>
            </a:pPr>
            <a:r>
              <a:rPr/>
              <a:t>目录</a:t>
            </a:r>
          </a:p>
        </p:txBody>
      </p:sp>
      <p:sp>
        <p:nvSpPr>
          <p:cNvPr id="28" name="Shape 28"/>
          <p:cNvSpPr/>
          <p:nvPr/>
        </p:nvSpPr>
        <p:spPr>
          <a:xfrm>
            <a:off x="1337416" y="3318934"/>
            <a:ext cx="3234584" cy="346257"/>
          </a:xfrm>
          <a:prstGeom prst="rect">
            <a:avLst/>
          </a:prstGeom>
          <a:ln w="12700">
            <a:miter lim="400000"/>
          </a:ln>
          <a:extLst>
            <a:ext uri="{C572A759-6A51-4108-AA02-DFA0A04FC94B}">
              <ma14:wrappingTextBoxFlag xmlns:ma14="http://schemas.microsoft.com/office/mac/drawingml/2011/main" val="1"/>
            </a:ext>
          </a:extLst>
        </p:spPr>
        <p:txBody>
          <a:bodyPr lIns="34294" tIns="34294" rIns="34294" bIns="34294">
            <a:spAutoFit/>
          </a:bodyPr>
          <a:lstStyle>
            <a:lvl1pPr>
              <a:defRPr sz="1400">
                <a:solidFill>
                  <a:srgbClr val="0066CC"/>
                </a:solidFill>
                <a:latin typeface="Arial Unicode MS"/>
                <a:ea typeface="Arial Unicode MS"/>
                <a:cs typeface="Arial Unicode MS"/>
                <a:sym typeface="Arial Unicode MS"/>
              </a:defRPr>
            </a:lvl1pPr>
          </a:lstStyle>
          <a:p>
            <a:pPr lvl="0">
              <a:defRPr sz="1800">
                <a:solidFill>
                  <a:srgbClr val="000000"/>
                </a:solidFill>
              </a:defRPr>
            </a:pPr>
            <a:r>
              <a:rPr/>
              <a:t>CATALOG</a:t>
            </a:r>
          </a:p>
        </p:txBody>
      </p:sp>
      <p:sp>
        <p:nvSpPr>
          <p:cNvPr id="29" name="Shape 29"/>
          <p:cNvSpPr/>
          <p:nvPr/>
        </p:nvSpPr>
        <p:spPr>
          <a:xfrm>
            <a:off x="1071538" y="2631950"/>
            <a:ext cx="14144" cy="1172861"/>
          </a:xfrm>
          <a:prstGeom prst="line">
            <a:avLst/>
          </a:prstGeom>
          <a:ln w="25400">
            <a:solidFill>
              <a:srgbClr val="0066CC"/>
            </a:solidFill>
          </a:ln>
        </p:spPr>
        <p:txBody>
          <a:bodyPr lIns="0" tIns="0" rIns="0" bIns="0"/>
          <a:lstStyle/>
          <a:p>
            <a:pPr defTabSz="457189">
              <a:defRPr sz="1200">
                <a:solidFill>
                  <a:srgbClr val="000000"/>
                </a:solidFill>
                <a:latin typeface="+mj-lt"/>
                <a:ea typeface="+mj-ea"/>
                <a:cs typeface="+mj-cs"/>
                <a:sym typeface="Helvetica"/>
              </a:defRPr>
            </a:pPr>
            <a:endParaRPr sz="1200"/>
          </a:p>
        </p:txBody>
      </p:sp>
      <p:sp>
        <p:nvSpPr>
          <p:cNvPr id="9" name="Shape 31"/>
          <p:cNvSpPr/>
          <p:nvPr/>
        </p:nvSpPr>
        <p:spPr>
          <a:xfrm>
            <a:off x="3479852" y="2751872"/>
            <a:ext cx="2928366" cy="307777"/>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p>
            <a:pPr marL="171446" indent="-171446">
              <a:buFont typeface="Wingdings" panose="05000000000000000000" pitchFamily="2" charset="2"/>
              <a:buChar char="p"/>
            </a:pPr>
            <a:r>
              <a:rPr lang="en-US" sz="2000" b="1" dirty="0">
                <a:latin typeface="Microsoft YaHei" charset="-122"/>
                <a:ea typeface="Microsoft YaHei" charset="-122"/>
                <a:cs typeface="Microsoft YaHei" charset="-122"/>
              </a:rPr>
              <a:t> </a:t>
            </a:r>
            <a:r>
              <a:rPr lang="zh-CN" altLang="en-US" sz="2000" b="1" dirty="0">
                <a:latin typeface="Microsoft YaHei" charset="-122"/>
                <a:ea typeface="Microsoft YaHei" charset="-122"/>
                <a:cs typeface="Microsoft YaHei" charset="-122"/>
              </a:rPr>
              <a:t>移动互联网安全特性</a:t>
            </a:r>
            <a:endParaRPr sz="2000" b="1" dirty="0">
              <a:latin typeface="Microsoft YaHei" charset="-122"/>
              <a:ea typeface="Microsoft YaHei" charset="-122"/>
              <a:cs typeface="Microsoft YaHei" charset="-122"/>
            </a:endParaRPr>
          </a:p>
        </p:txBody>
      </p:sp>
      <p:sp>
        <p:nvSpPr>
          <p:cNvPr id="11" name="Shape 36"/>
          <p:cNvSpPr/>
          <p:nvPr/>
        </p:nvSpPr>
        <p:spPr>
          <a:xfrm>
            <a:off x="3479852" y="3481466"/>
            <a:ext cx="3264751" cy="307777"/>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p>
            <a:pPr marL="171446" indent="-171446">
              <a:buFont typeface="Wingdings" panose="05000000000000000000" pitchFamily="2" charset="2"/>
              <a:buChar char="p"/>
            </a:pPr>
            <a:r>
              <a:rPr lang="zh-CN" altLang="en-US" sz="2000" b="1" dirty="0" smtClean="0">
                <a:latin typeface="Microsoft YaHei" charset="-122"/>
                <a:ea typeface="Microsoft YaHei" charset="-122"/>
                <a:cs typeface="Microsoft YaHei" charset="-122"/>
              </a:rPr>
              <a:t>阿里聚安全平台简介</a:t>
            </a:r>
          </a:p>
        </p:txBody>
      </p:sp>
      <p:sp>
        <p:nvSpPr>
          <p:cNvPr id="14" name="Shape 31"/>
          <p:cNvSpPr/>
          <p:nvPr/>
        </p:nvSpPr>
        <p:spPr>
          <a:xfrm>
            <a:off x="3479852" y="4194210"/>
            <a:ext cx="2970978" cy="307777"/>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p>
            <a:pPr marL="171446" indent="-171446">
              <a:buFont typeface="Wingdings" panose="05000000000000000000" pitchFamily="2" charset="2"/>
              <a:buChar char="p"/>
            </a:pPr>
            <a:r>
              <a:rPr lang="en-US" sz="2000" b="1" dirty="0">
                <a:latin typeface="Microsoft YaHei" charset="-122"/>
                <a:ea typeface="Microsoft YaHei" charset="-122"/>
                <a:cs typeface="Microsoft YaHei" charset="-122"/>
              </a:rPr>
              <a:t> </a:t>
            </a:r>
            <a:r>
              <a:rPr lang="en-US" altLang="zh-CN" sz="2000" b="1" dirty="0">
                <a:latin typeface="Microsoft YaHei" charset="-122"/>
                <a:ea typeface="Microsoft YaHei" charset="-122"/>
                <a:cs typeface="Microsoft YaHei" charset="-122"/>
              </a:rPr>
              <a:t>Q&amp;A</a:t>
            </a:r>
            <a:endParaRPr sz="2000" b="1" dirty="0">
              <a:latin typeface="Microsoft YaHei" charset="-122"/>
              <a:ea typeface="Microsoft YaHei" charset="-122"/>
              <a:cs typeface="Microsoft YaHei" charset="-122"/>
            </a:endParaRP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2"/>
          <p:cNvGrpSpPr/>
          <p:nvPr/>
        </p:nvGrpSpPr>
        <p:grpSpPr>
          <a:xfrm>
            <a:off x="1217842" y="2207136"/>
            <a:ext cx="4797510" cy="1172860"/>
            <a:chOff x="1924999" y="941070"/>
            <a:chExt cx="4797510" cy="1172860"/>
          </a:xfrm>
        </p:grpSpPr>
        <p:sp>
          <p:nvSpPr>
            <p:cNvPr id="8" name="文本框 1"/>
            <p:cNvSpPr txBox="1"/>
            <p:nvPr/>
          </p:nvSpPr>
          <p:spPr>
            <a:xfrm>
              <a:off x="2185552" y="1013079"/>
              <a:ext cx="4227901" cy="484758"/>
            </a:xfrm>
            <a:prstGeom prst="rect">
              <a:avLst/>
            </a:prstGeom>
            <a:noFill/>
          </p:spPr>
          <p:txBody>
            <a:bodyPr wrap="square" lIns="68589" tIns="34295" rIns="68589" bIns="34295" rtlCol="0">
              <a:spAutoFit/>
            </a:bodyPr>
            <a:lstStyle/>
            <a:p>
              <a:r>
                <a:rPr lang="zh-CN" altLang="en-US" sz="2700" dirty="0">
                  <a:solidFill>
                    <a:srgbClr val="0066CC"/>
                  </a:solidFill>
                  <a:latin typeface="微软雅黑" pitchFamily="34" charset="-122"/>
                  <a:ea typeface="微软雅黑" pitchFamily="34" charset="-122"/>
                  <a:cs typeface="Arial Unicode MS" panose="020B0604020202020204" pitchFamily="34" charset="-122"/>
                </a:rPr>
                <a:t>移动安全产品</a:t>
              </a:r>
            </a:p>
          </p:txBody>
        </p:sp>
        <p:sp>
          <p:nvSpPr>
            <p:cNvPr id="9" name="文本框 2"/>
            <p:cNvSpPr txBox="1"/>
            <p:nvPr/>
          </p:nvSpPr>
          <p:spPr>
            <a:xfrm>
              <a:off x="2198538" y="1417519"/>
              <a:ext cx="4523971" cy="654035"/>
            </a:xfrm>
            <a:prstGeom prst="rect">
              <a:avLst/>
            </a:prstGeom>
            <a:noFill/>
          </p:spPr>
          <p:txBody>
            <a:bodyPr wrap="square" lIns="68589" tIns="34295" rIns="68589" bIns="34295" rtlCol="0">
              <a:spAutoFit/>
            </a:bodyPr>
            <a:lstStyle/>
            <a:p>
              <a:r>
                <a:rPr lang="zh-CN" altLang="en-US" sz="3800" b="1" dirty="0">
                  <a:solidFill>
                    <a:srgbClr val="0066CC"/>
                  </a:solidFill>
                  <a:latin typeface="微软雅黑" pitchFamily="34" charset="-122"/>
                  <a:ea typeface="微软雅黑" pitchFamily="34" charset="-122"/>
                  <a:cs typeface="Arial Unicode MS" panose="020B0604020202020204" pitchFamily="34" charset="-122"/>
                </a:rPr>
                <a:t>聚安全  应用加固</a:t>
              </a:r>
            </a:p>
          </p:txBody>
        </p:sp>
        <p:cxnSp>
          <p:nvCxnSpPr>
            <p:cNvPr id="11" name="直接连接符 6"/>
            <p:cNvCxnSpPr/>
            <p:nvPr/>
          </p:nvCxnSpPr>
          <p:spPr>
            <a:xfrm rot="16200000" flipH="1">
              <a:off x="1345641" y="1520428"/>
              <a:ext cx="1172860" cy="14143"/>
            </a:xfrm>
            <a:prstGeom prst="line">
              <a:avLst/>
            </a:prstGeom>
            <a:ln w="25400">
              <a:solidFill>
                <a:srgbClr val="0066C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98660474"/>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txBox="1">
            <a:spLocks/>
          </p:cNvSpPr>
          <p:nvPr/>
        </p:nvSpPr>
        <p:spPr>
          <a:xfrm>
            <a:off x="402118" y="706816"/>
            <a:ext cx="7975763" cy="1171411"/>
          </a:xfrm>
          <a:prstGeom prst="rect">
            <a:avLst/>
          </a:prstGeom>
        </p:spPr>
        <p:txBody>
          <a:bodyPr>
            <a:normAutofit/>
          </a:bodyPr>
          <a:lstStyle>
            <a:lvl1pPr algn="ctr">
              <a:spcBef>
                <a:spcPts val="700"/>
              </a:spcBef>
              <a:defRPr sz="3200">
                <a:solidFill>
                  <a:srgbClr val="8BA7FF"/>
                </a:solidFill>
                <a:latin typeface="Arial"/>
                <a:ea typeface="Arial"/>
                <a:cs typeface="Arial"/>
                <a:sym typeface="Arial"/>
              </a:defRPr>
            </a:lvl1pPr>
            <a:lvl2pPr indent="457200" algn="ctr">
              <a:spcBef>
                <a:spcPts val="700"/>
              </a:spcBef>
              <a:defRPr sz="3200">
                <a:solidFill>
                  <a:srgbClr val="8BA7FF"/>
                </a:solidFill>
                <a:latin typeface="Arial"/>
                <a:ea typeface="Arial"/>
                <a:cs typeface="Arial"/>
                <a:sym typeface="Arial"/>
              </a:defRPr>
            </a:lvl2pPr>
            <a:lvl3pPr indent="914400" algn="ctr">
              <a:spcBef>
                <a:spcPts val="700"/>
              </a:spcBef>
              <a:defRPr sz="3200">
                <a:solidFill>
                  <a:srgbClr val="8BA7FF"/>
                </a:solidFill>
                <a:latin typeface="Arial"/>
                <a:ea typeface="Arial"/>
                <a:cs typeface="Arial"/>
                <a:sym typeface="Arial"/>
              </a:defRPr>
            </a:lvl3pPr>
            <a:lvl4pPr indent="1371600" algn="ctr">
              <a:spcBef>
                <a:spcPts val="700"/>
              </a:spcBef>
              <a:defRPr sz="3200">
                <a:solidFill>
                  <a:srgbClr val="8BA7FF"/>
                </a:solidFill>
                <a:latin typeface="Arial"/>
                <a:ea typeface="Arial"/>
                <a:cs typeface="Arial"/>
                <a:sym typeface="Arial"/>
              </a:defRPr>
            </a:lvl4pPr>
            <a:lvl5pPr indent="1828800" algn="ctr">
              <a:spcBef>
                <a:spcPts val="700"/>
              </a:spcBef>
              <a:defRPr sz="3200">
                <a:solidFill>
                  <a:srgbClr val="8BA7FF"/>
                </a:solidFill>
                <a:latin typeface="Arial"/>
                <a:ea typeface="Arial"/>
                <a:cs typeface="Arial"/>
                <a:sym typeface="Arial"/>
              </a:defRPr>
            </a:lvl5pPr>
            <a:lvl6pPr indent="2286000" algn="ctr">
              <a:spcBef>
                <a:spcPts val="700"/>
              </a:spcBef>
              <a:defRPr sz="3200">
                <a:solidFill>
                  <a:srgbClr val="8BA7FF"/>
                </a:solidFill>
                <a:latin typeface="Arial"/>
                <a:ea typeface="Arial"/>
                <a:cs typeface="Arial"/>
                <a:sym typeface="Arial"/>
              </a:defRPr>
            </a:lvl6pPr>
            <a:lvl7pPr indent="2743200" algn="ctr">
              <a:spcBef>
                <a:spcPts val="700"/>
              </a:spcBef>
              <a:defRPr sz="3200">
                <a:solidFill>
                  <a:srgbClr val="8BA7FF"/>
                </a:solidFill>
                <a:latin typeface="Arial"/>
                <a:ea typeface="Arial"/>
                <a:cs typeface="Arial"/>
                <a:sym typeface="Arial"/>
              </a:defRPr>
            </a:lvl7pPr>
            <a:lvl8pPr indent="3200400" algn="ctr">
              <a:spcBef>
                <a:spcPts val="700"/>
              </a:spcBef>
              <a:defRPr sz="3200">
                <a:solidFill>
                  <a:srgbClr val="8BA7FF"/>
                </a:solidFill>
                <a:latin typeface="Arial"/>
                <a:ea typeface="Arial"/>
                <a:cs typeface="Arial"/>
                <a:sym typeface="Arial"/>
              </a:defRPr>
            </a:lvl8pPr>
            <a:lvl9pPr indent="3657600" algn="ctr">
              <a:spcBef>
                <a:spcPts val="700"/>
              </a:spcBef>
              <a:defRPr sz="3200">
                <a:solidFill>
                  <a:srgbClr val="8BA7FF"/>
                </a:solidFill>
                <a:latin typeface="Arial"/>
                <a:ea typeface="Arial"/>
                <a:cs typeface="Arial"/>
                <a:sym typeface="Arial"/>
              </a:defRPr>
            </a:lvl9pPr>
          </a:lstStyle>
          <a:p>
            <a:pPr algn="l"/>
            <a:r>
              <a:rPr kumimoji="1" lang="en-US" altLang="zh-CN" sz="2400" b="1" dirty="0">
                <a:solidFill>
                  <a:schemeClr val="accent2">
                    <a:lumMod val="75000"/>
                  </a:schemeClr>
                </a:solidFill>
                <a:latin typeface="黑体"/>
                <a:ea typeface="黑体"/>
                <a:cs typeface="黑体"/>
              </a:rPr>
              <a:t>APP</a:t>
            </a:r>
            <a:r>
              <a:rPr kumimoji="1" lang="zh-CN" altLang="en-US" sz="2400" b="1" dirty="0">
                <a:solidFill>
                  <a:schemeClr val="accent2">
                    <a:lumMod val="75000"/>
                  </a:schemeClr>
                </a:solidFill>
                <a:latin typeface="黑体"/>
                <a:ea typeface="黑体"/>
                <a:cs typeface="黑体"/>
              </a:rPr>
              <a:t>安全风险</a:t>
            </a:r>
            <a:endParaRPr kumimoji="1" lang="en-US" altLang="zh-CN" sz="1800" dirty="0">
              <a:solidFill>
                <a:schemeClr val="accent2">
                  <a:lumMod val="75000"/>
                </a:schemeClr>
              </a:solidFill>
              <a:latin typeface="黑体"/>
              <a:ea typeface="黑体"/>
              <a:cs typeface="黑体"/>
            </a:endParaRPr>
          </a:p>
        </p:txBody>
      </p:sp>
      <p:sp>
        <p:nvSpPr>
          <p:cNvPr id="6" name="椭圆 5"/>
          <p:cNvSpPr/>
          <p:nvPr/>
        </p:nvSpPr>
        <p:spPr>
          <a:xfrm>
            <a:off x="3340510" y="1151243"/>
            <a:ext cx="2101820" cy="651513"/>
          </a:xfrm>
          <a:prstGeom prst="ellipse">
            <a:avLst/>
          </a:prstGeom>
          <a:effectLst>
            <a:outerShdw blurRad="152400" dist="317500" dir="5400000" sx="90000" sy="-19000" rotWithShape="0">
              <a:prstClr val="black">
                <a:alpha val="15000"/>
              </a:prstClr>
            </a:outerShdw>
          </a:effectLst>
        </p:spPr>
        <p:style>
          <a:lnRef idx="1">
            <a:schemeClr val="accent5"/>
          </a:lnRef>
          <a:fillRef idx="2">
            <a:schemeClr val="accent5"/>
          </a:fillRef>
          <a:effectRef idx="1">
            <a:schemeClr val="accent5"/>
          </a:effectRef>
          <a:fontRef idx="minor">
            <a:schemeClr val="dk1"/>
          </a:fontRef>
        </p:style>
        <p:txBody>
          <a:bodyPr lIns="71561" tIns="35780" rIns="71561" bIns="35780" rtlCol="0" anchor="ctr"/>
          <a:lstStyle/>
          <a:p>
            <a:pPr algn="ctr"/>
            <a:r>
              <a:rPr lang="zh-CN" altLang="en-US" sz="1900" b="1" dirty="0">
                <a:latin typeface="微软雅黑" panose="020B0503020204020204" pitchFamily="34" charset="-122"/>
                <a:ea typeface="微软雅黑" panose="020B0503020204020204" pitchFamily="34" charset="-122"/>
              </a:rPr>
              <a:t>恶意破解者</a:t>
            </a:r>
          </a:p>
        </p:txBody>
      </p:sp>
      <p:sp>
        <p:nvSpPr>
          <p:cNvPr id="7" name="矩形 6"/>
          <p:cNvSpPr/>
          <p:nvPr/>
        </p:nvSpPr>
        <p:spPr>
          <a:xfrm>
            <a:off x="727626" y="3653006"/>
            <a:ext cx="1954788" cy="631738"/>
          </a:xfrm>
          <a:prstGeom prst="rect">
            <a:avLst/>
          </a:prstGeom>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71561" tIns="35780" rIns="71561" bIns="35780" rtlCol="0" anchor="ctr"/>
          <a:lstStyle/>
          <a:p>
            <a:pPr algn="ctr"/>
            <a:r>
              <a:rPr lang="zh-CN" altLang="en-US" sz="1400" b="1" dirty="0">
                <a:solidFill>
                  <a:schemeClr val="bg1"/>
                </a:solidFill>
                <a:latin typeface="微软雅黑" panose="020B0503020204020204" pitchFamily="34" charset="-122"/>
                <a:ea typeface="微软雅黑" panose="020B0503020204020204" pitchFamily="34" charset="-122"/>
              </a:rPr>
              <a:t>插入吸费模块、广告模块等</a:t>
            </a:r>
          </a:p>
        </p:txBody>
      </p:sp>
      <p:sp>
        <p:nvSpPr>
          <p:cNvPr id="8" name="圆角矩形标注 7"/>
          <p:cNvSpPr/>
          <p:nvPr/>
        </p:nvSpPr>
        <p:spPr>
          <a:xfrm>
            <a:off x="799708" y="2338003"/>
            <a:ext cx="1555609" cy="631738"/>
          </a:xfrm>
          <a:prstGeom prst="wedgeRoundRectCallout">
            <a:avLst/>
          </a:prstGeom>
          <a:effectLst>
            <a:outerShdw blurRad="76200" dir="13500000" sy="23000" kx="1200000" algn="br" rotWithShape="0">
              <a:prstClr val="black">
                <a:alpha val="20000"/>
              </a:prstClr>
            </a:outerShdw>
          </a:effectLst>
        </p:spPr>
        <p:style>
          <a:lnRef idx="1">
            <a:schemeClr val="accent6"/>
          </a:lnRef>
          <a:fillRef idx="3">
            <a:schemeClr val="accent6"/>
          </a:fillRef>
          <a:effectRef idx="2">
            <a:schemeClr val="accent6"/>
          </a:effectRef>
          <a:fontRef idx="minor">
            <a:schemeClr val="lt1"/>
          </a:fontRef>
        </p:style>
        <p:txBody>
          <a:bodyPr lIns="71561" tIns="35780" rIns="71561" bIns="35780" rtlCol="0" anchor="ctr"/>
          <a:lstStyle/>
          <a:p>
            <a:pPr algn="ctr"/>
            <a:r>
              <a:rPr lang="en-US" altLang="zh-CN" sz="1400" b="1" dirty="0">
                <a:solidFill>
                  <a:schemeClr val="bg1"/>
                </a:solidFill>
                <a:latin typeface="微软雅黑" panose="020B0503020204020204" pitchFamily="34" charset="-122"/>
                <a:ea typeface="微软雅黑" panose="020B0503020204020204" pitchFamily="34" charset="-122"/>
              </a:rPr>
              <a:t>classes.dex</a:t>
            </a:r>
            <a:r>
              <a:rPr lang="zh-CN" altLang="en-US" sz="1400" b="1" dirty="0">
                <a:solidFill>
                  <a:schemeClr val="bg1"/>
                </a:solidFill>
                <a:latin typeface="微软雅黑" panose="020B0503020204020204" pitchFamily="34" charset="-122"/>
                <a:ea typeface="微软雅黑" panose="020B0503020204020204" pitchFamily="34" charset="-122"/>
              </a:rPr>
              <a:t>被反编译</a:t>
            </a:r>
          </a:p>
        </p:txBody>
      </p:sp>
      <p:sp>
        <p:nvSpPr>
          <p:cNvPr id="9" name="圆角矩形标注 8"/>
          <p:cNvSpPr/>
          <p:nvPr/>
        </p:nvSpPr>
        <p:spPr>
          <a:xfrm>
            <a:off x="3609717" y="2338004"/>
            <a:ext cx="1527178" cy="631738"/>
          </a:xfrm>
          <a:prstGeom prst="wedgeRoundRectCallout">
            <a:avLst/>
          </a:prstGeom>
          <a:effectLst>
            <a:outerShdw blurRad="152400" dist="317500" dir="5400000" sx="90000" sy="-19000" rotWithShape="0">
              <a:prstClr val="black">
                <a:alpha val="15000"/>
              </a:prstClr>
            </a:outerShdw>
          </a:effectLst>
        </p:spPr>
        <p:style>
          <a:lnRef idx="1">
            <a:schemeClr val="accent6"/>
          </a:lnRef>
          <a:fillRef idx="3">
            <a:schemeClr val="accent6"/>
          </a:fillRef>
          <a:effectRef idx="2">
            <a:schemeClr val="accent6"/>
          </a:effectRef>
          <a:fontRef idx="minor">
            <a:schemeClr val="lt1"/>
          </a:fontRef>
        </p:style>
        <p:txBody>
          <a:bodyPr lIns="71561" tIns="35780" rIns="71561" bIns="35780" rtlCol="0" anchor="ctr"/>
          <a:lstStyle/>
          <a:p>
            <a:pPr algn="ctr"/>
            <a:r>
              <a:rPr lang="en-US" altLang="zh-CN" sz="1400" b="1" dirty="0">
                <a:solidFill>
                  <a:schemeClr val="bg1"/>
                </a:solidFill>
                <a:latin typeface="微软雅黑" panose="020B0503020204020204" pitchFamily="34" charset="-122"/>
                <a:ea typeface="微软雅黑" panose="020B0503020204020204" pitchFamily="34" charset="-122"/>
              </a:rPr>
              <a:t>SO</a:t>
            </a:r>
            <a:r>
              <a:rPr lang="zh-CN" altLang="en-US" sz="1400" b="1" dirty="0">
                <a:solidFill>
                  <a:schemeClr val="bg1"/>
                </a:solidFill>
                <a:latin typeface="微软雅黑" panose="020B0503020204020204" pitchFamily="34" charset="-122"/>
                <a:ea typeface="微软雅黑" panose="020B0503020204020204" pitchFamily="34" charset="-122"/>
              </a:rPr>
              <a:t>被</a:t>
            </a:r>
            <a:r>
              <a:rPr lang="en-US" altLang="zh-CN" sz="1400" b="1" dirty="0">
                <a:solidFill>
                  <a:schemeClr val="bg1"/>
                </a:solidFill>
                <a:latin typeface="微软雅黑" panose="020B0503020204020204" pitchFamily="34" charset="-122"/>
                <a:ea typeface="微软雅黑" panose="020B0503020204020204" pitchFamily="34" charset="-122"/>
              </a:rPr>
              <a:t>IDA</a:t>
            </a:r>
            <a:r>
              <a:rPr lang="zh-CN" altLang="en-US" sz="1400" b="1" dirty="0">
                <a:solidFill>
                  <a:schemeClr val="bg1"/>
                </a:solidFill>
                <a:latin typeface="微软雅黑" panose="020B0503020204020204" pitchFamily="34" charset="-122"/>
                <a:ea typeface="微软雅黑" panose="020B0503020204020204" pitchFamily="34" charset="-122"/>
              </a:rPr>
              <a:t>反编译</a:t>
            </a:r>
          </a:p>
        </p:txBody>
      </p:sp>
      <p:sp>
        <p:nvSpPr>
          <p:cNvPr id="10" name="矩形 9"/>
          <p:cNvSpPr/>
          <p:nvPr/>
        </p:nvSpPr>
        <p:spPr>
          <a:xfrm>
            <a:off x="3487540" y="3649376"/>
            <a:ext cx="2151260" cy="740561"/>
          </a:xfrm>
          <a:prstGeom prst="rect">
            <a:avLst/>
          </a:prstGeom>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71561" tIns="35780" rIns="71561" bIns="35780" rtlCol="0" anchor="ctr"/>
          <a:lstStyle/>
          <a:p>
            <a:pPr algn="ctr"/>
            <a:r>
              <a:rPr lang="zh-CN" altLang="en-US" sz="1400" b="1" dirty="0">
                <a:solidFill>
                  <a:schemeClr val="bg1"/>
                </a:solidFill>
                <a:latin typeface="微软雅黑" panose="020B0503020204020204" pitchFamily="34" charset="-122"/>
                <a:ea typeface="微软雅黑" panose="020B0503020204020204" pitchFamily="34" charset="-122"/>
              </a:rPr>
              <a:t>获取</a:t>
            </a:r>
            <a:r>
              <a:rPr lang="en-US" altLang="zh-CN" sz="1400" b="1" dirty="0">
                <a:solidFill>
                  <a:schemeClr val="bg1"/>
                </a:solidFill>
                <a:latin typeface="微软雅黑" panose="020B0503020204020204" pitchFamily="34" charset="-122"/>
                <a:ea typeface="微软雅黑" panose="020B0503020204020204" pitchFamily="34" charset="-122"/>
              </a:rPr>
              <a:t>APP</a:t>
            </a:r>
            <a:r>
              <a:rPr lang="zh-CN" altLang="en-US" sz="1400" b="1" dirty="0">
                <a:solidFill>
                  <a:schemeClr val="bg1"/>
                </a:solidFill>
                <a:latin typeface="微软雅黑" panose="020B0503020204020204" pitchFamily="34" charset="-122"/>
                <a:ea typeface="微软雅黑" panose="020B0503020204020204" pitchFamily="34" charset="-122"/>
              </a:rPr>
              <a:t>的核心代码逻辑、破解支付库等</a:t>
            </a:r>
          </a:p>
        </p:txBody>
      </p:sp>
      <p:sp>
        <p:nvSpPr>
          <p:cNvPr id="11" name="圆角矩形标注 10"/>
          <p:cNvSpPr/>
          <p:nvPr/>
        </p:nvSpPr>
        <p:spPr>
          <a:xfrm>
            <a:off x="6480812" y="2289409"/>
            <a:ext cx="1893701" cy="728929"/>
          </a:xfrm>
          <a:prstGeom prst="wedgeRoundRectCallout">
            <a:avLst/>
          </a:prstGeom>
          <a:effectLst>
            <a:outerShdw blurRad="76200" dir="18900000" sy="23000" kx="-1200000" algn="bl" rotWithShape="0">
              <a:prstClr val="black">
                <a:alpha val="20000"/>
              </a:prstClr>
            </a:outerShdw>
          </a:effectLst>
        </p:spPr>
        <p:style>
          <a:lnRef idx="1">
            <a:schemeClr val="accent6"/>
          </a:lnRef>
          <a:fillRef idx="3">
            <a:schemeClr val="accent6"/>
          </a:fillRef>
          <a:effectRef idx="2">
            <a:schemeClr val="accent6"/>
          </a:effectRef>
          <a:fontRef idx="minor">
            <a:schemeClr val="lt1"/>
          </a:fontRef>
        </p:style>
        <p:txBody>
          <a:bodyPr lIns="71561" tIns="35780" rIns="71561" bIns="35780" rtlCol="0" anchor="ctr"/>
          <a:lstStyle/>
          <a:p>
            <a:pPr algn="ctr"/>
            <a:r>
              <a:rPr lang="zh-CN" altLang="en-US" sz="1400" b="1" dirty="0">
                <a:solidFill>
                  <a:schemeClr val="bg1"/>
                </a:solidFill>
                <a:latin typeface="微软雅黑" panose="020B0503020204020204" pitchFamily="34" charset="-122"/>
                <a:ea typeface="微软雅黑" panose="020B0503020204020204" pitchFamily="34" charset="-122"/>
              </a:rPr>
              <a:t>未作签名保护</a:t>
            </a:r>
          </a:p>
        </p:txBody>
      </p:sp>
      <p:sp>
        <p:nvSpPr>
          <p:cNvPr id="12" name="矩形 11"/>
          <p:cNvSpPr/>
          <p:nvPr/>
        </p:nvSpPr>
        <p:spPr>
          <a:xfrm>
            <a:off x="6480811" y="3649376"/>
            <a:ext cx="1954788" cy="631738"/>
          </a:xfrm>
          <a:prstGeom prst="rect">
            <a:avLst/>
          </a:prstGeom>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71561" tIns="35780" rIns="71561" bIns="35780" rtlCol="0" anchor="ctr"/>
          <a:lstStyle/>
          <a:p>
            <a:pPr algn="ctr"/>
            <a:r>
              <a:rPr lang="zh-CN" altLang="en-US" sz="1400" b="1" dirty="0">
                <a:solidFill>
                  <a:schemeClr val="bg1"/>
                </a:solidFill>
                <a:latin typeface="微软雅黑" panose="020B0503020204020204" pitchFamily="34" charset="-122"/>
                <a:ea typeface="微软雅黑" panose="020B0503020204020204" pitchFamily="34" charset="-122"/>
              </a:rPr>
              <a:t>二次打包、生成盗版</a:t>
            </a:r>
            <a:r>
              <a:rPr lang="en-US" altLang="zh-CN" sz="1400" b="1" dirty="0">
                <a:solidFill>
                  <a:schemeClr val="bg1"/>
                </a:solidFill>
                <a:latin typeface="微软雅黑" panose="020B0503020204020204" pitchFamily="34" charset="-122"/>
                <a:ea typeface="微软雅黑" panose="020B0503020204020204" pitchFamily="34" charset="-122"/>
              </a:rPr>
              <a:t>APK</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cxnSp>
        <p:nvCxnSpPr>
          <p:cNvPr id="13" name="直接箭头连接符 13"/>
          <p:cNvCxnSpPr>
            <a:stCxn id="11" idx="2"/>
            <a:endCxn id="13" idx="0"/>
          </p:cNvCxnSpPr>
          <p:nvPr/>
        </p:nvCxnSpPr>
        <p:spPr>
          <a:xfrm flipH="1">
            <a:off x="1577514" y="1477001"/>
            <a:ext cx="1762997" cy="86100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4"/>
          <p:cNvCxnSpPr>
            <a:stCxn id="11" idx="4"/>
            <a:endCxn id="14" idx="0"/>
          </p:cNvCxnSpPr>
          <p:nvPr/>
        </p:nvCxnSpPr>
        <p:spPr>
          <a:xfrm flipH="1">
            <a:off x="4373306" y="1802757"/>
            <a:ext cx="18115" cy="53524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5"/>
          <p:cNvCxnSpPr>
            <a:stCxn id="11" idx="6"/>
            <a:endCxn id="16" idx="0"/>
          </p:cNvCxnSpPr>
          <p:nvPr/>
        </p:nvCxnSpPr>
        <p:spPr>
          <a:xfrm>
            <a:off x="5442330" y="1477000"/>
            <a:ext cx="1985332" cy="81240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6" name="直接箭头连接符 16"/>
          <p:cNvCxnSpPr>
            <a:stCxn id="13" idx="4"/>
          </p:cNvCxnSpPr>
          <p:nvPr/>
        </p:nvCxnSpPr>
        <p:spPr>
          <a:xfrm flipH="1">
            <a:off x="1246976" y="3048709"/>
            <a:ext cx="6457" cy="61679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7" name="直接箭头连接符 17"/>
          <p:cNvCxnSpPr/>
          <p:nvPr/>
        </p:nvCxnSpPr>
        <p:spPr>
          <a:xfrm flipH="1">
            <a:off x="4103126" y="3048709"/>
            <a:ext cx="11675" cy="61679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8" name="直接箭头连接符 18"/>
          <p:cNvCxnSpPr>
            <a:stCxn id="16" idx="4"/>
          </p:cNvCxnSpPr>
          <p:nvPr/>
        </p:nvCxnSpPr>
        <p:spPr>
          <a:xfrm>
            <a:off x="7033146" y="3109453"/>
            <a:ext cx="0" cy="53992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1989430"/>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txBox="1">
            <a:spLocks/>
          </p:cNvSpPr>
          <p:nvPr/>
        </p:nvSpPr>
        <p:spPr>
          <a:xfrm>
            <a:off x="402118" y="706816"/>
            <a:ext cx="7975763" cy="1171411"/>
          </a:xfrm>
          <a:prstGeom prst="rect">
            <a:avLst/>
          </a:prstGeom>
        </p:spPr>
        <p:txBody>
          <a:bodyPr>
            <a:normAutofit/>
          </a:bodyPr>
          <a:lstStyle>
            <a:lvl1pPr algn="ctr">
              <a:spcBef>
                <a:spcPts val="700"/>
              </a:spcBef>
              <a:defRPr sz="3200">
                <a:solidFill>
                  <a:srgbClr val="8BA7FF"/>
                </a:solidFill>
                <a:latin typeface="Arial"/>
                <a:ea typeface="Arial"/>
                <a:cs typeface="Arial"/>
                <a:sym typeface="Arial"/>
              </a:defRPr>
            </a:lvl1pPr>
            <a:lvl2pPr indent="457200" algn="ctr">
              <a:spcBef>
                <a:spcPts val="700"/>
              </a:spcBef>
              <a:defRPr sz="3200">
                <a:solidFill>
                  <a:srgbClr val="8BA7FF"/>
                </a:solidFill>
                <a:latin typeface="Arial"/>
                <a:ea typeface="Arial"/>
                <a:cs typeface="Arial"/>
                <a:sym typeface="Arial"/>
              </a:defRPr>
            </a:lvl2pPr>
            <a:lvl3pPr indent="914400" algn="ctr">
              <a:spcBef>
                <a:spcPts val="700"/>
              </a:spcBef>
              <a:defRPr sz="3200">
                <a:solidFill>
                  <a:srgbClr val="8BA7FF"/>
                </a:solidFill>
                <a:latin typeface="Arial"/>
                <a:ea typeface="Arial"/>
                <a:cs typeface="Arial"/>
                <a:sym typeface="Arial"/>
              </a:defRPr>
            </a:lvl3pPr>
            <a:lvl4pPr indent="1371600" algn="ctr">
              <a:spcBef>
                <a:spcPts val="700"/>
              </a:spcBef>
              <a:defRPr sz="3200">
                <a:solidFill>
                  <a:srgbClr val="8BA7FF"/>
                </a:solidFill>
                <a:latin typeface="Arial"/>
                <a:ea typeface="Arial"/>
                <a:cs typeface="Arial"/>
                <a:sym typeface="Arial"/>
              </a:defRPr>
            </a:lvl4pPr>
            <a:lvl5pPr indent="1828800" algn="ctr">
              <a:spcBef>
                <a:spcPts val="700"/>
              </a:spcBef>
              <a:defRPr sz="3200">
                <a:solidFill>
                  <a:srgbClr val="8BA7FF"/>
                </a:solidFill>
                <a:latin typeface="Arial"/>
                <a:ea typeface="Arial"/>
                <a:cs typeface="Arial"/>
                <a:sym typeface="Arial"/>
              </a:defRPr>
            </a:lvl5pPr>
            <a:lvl6pPr indent="2286000" algn="ctr">
              <a:spcBef>
                <a:spcPts val="700"/>
              </a:spcBef>
              <a:defRPr sz="3200">
                <a:solidFill>
                  <a:srgbClr val="8BA7FF"/>
                </a:solidFill>
                <a:latin typeface="Arial"/>
                <a:ea typeface="Arial"/>
                <a:cs typeface="Arial"/>
                <a:sym typeface="Arial"/>
              </a:defRPr>
            </a:lvl6pPr>
            <a:lvl7pPr indent="2743200" algn="ctr">
              <a:spcBef>
                <a:spcPts val="700"/>
              </a:spcBef>
              <a:defRPr sz="3200">
                <a:solidFill>
                  <a:srgbClr val="8BA7FF"/>
                </a:solidFill>
                <a:latin typeface="Arial"/>
                <a:ea typeface="Arial"/>
                <a:cs typeface="Arial"/>
                <a:sym typeface="Arial"/>
              </a:defRPr>
            </a:lvl7pPr>
            <a:lvl8pPr indent="3200400" algn="ctr">
              <a:spcBef>
                <a:spcPts val="700"/>
              </a:spcBef>
              <a:defRPr sz="3200">
                <a:solidFill>
                  <a:srgbClr val="8BA7FF"/>
                </a:solidFill>
                <a:latin typeface="Arial"/>
                <a:ea typeface="Arial"/>
                <a:cs typeface="Arial"/>
                <a:sym typeface="Arial"/>
              </a:defRPr>
            </a:lvl8pPr>
            <a:lvl9pPr indent="3657600" algn="ctr">
              <a:spcBef>
                <a:spcPts val="700"/>
              </a:spcBef>
              <a:defRPr sz="3200">
                <a:solidFill>
                  <a:srgbClr val="8BA7FF"/>
                </a:solidFill>
                <a:latin typeface="Arial"/>
                <a:ea typeface="Arial"/>
                <a:cs typeface="Arial"/>
                <a:sym typeface="Arial"/>
              </a:defRPr>
            </a:lvl9pPr>
          </a:lstStyle>
          <a:p>
            <a:pPr algn="l"/>
            <a:r>
              <a:rPr kumimoji="1" lang="en-US" altLang="zh-CN" sz="2400" b="1" dirty="0">
                <a:solidFill>
                  <a:schemeClr val="accent2">
                    <a:lumMod val="75000"/>
                  </a:schemeClr>
                </a:solidFill>
                <a:latin typeface="黑体"/>
                <a:ea typeface="黑体"/>
                <a:cs typeface="黑体"/>
              </a:rPr>
              <a:t>APK</a:t>
            </a:r>
            <a:r>
              <a:rPr kumimoji="1" lang="zh-CN" altLang="en-US" sz="2400" b="1" dirty="0">
                <a:solidFill>
                  <a:schemeClr val="accent2">
                    <a:lumMod val="75000"/>
                  </a:schemeClr>
                </a:solidFill>
                <a:latin typeface="黑体"/>
                <a:ea typeface="黑体"/>
                <a:cs typeface="黑体"/>
              </a:rPr>
              <a:t>加固效果</a:t>
            </a:r>
          </a:p>
        </p:txBody>
      </p:sp>
      <p:pic>
        <p:nvPicPr>
          <p:cNvPr id="4" name="图片 3"/>
          <p:cNvPicPr>
            <a:picLocks noChangeAspect="1"/>
          </p:cNvPicPr>
          <p:nvPr/>
        </p:nvPicPr>
        <p:blipFill>
          <a:blip r:embed="rId3"/>
          <a:stretch>
            <a:fillRect/>
          </a:stretch>
        </p:blipFill>
        <p:spPr>
          <a:xfrm>
            <a:off x="64548" y="1256219"/>
            <a:ext cx="5099125" cy="3824343"/>
          </a:xfrm>
          <a:prstGeom prst="rect">
            <a:avLst/>
          </a:prstGeom>
        </p:spPr>
      </p:pic>
      <p:pic>
        <p:nvPicPr>
          <p:cNvPr id="6" name="图片 5"/>
          <p:cNvPicPr>
            <a:picLocks noChangeAspect="1"/>
          </p:cNvPicPr>
          <p:nvPr/>
        </p:nvPicPr>
        <p:blipFill>
          <a:blip r:embed="rId4"/>
          <a:stretch>
            <a:fillRect/>
          </a:stretch>
        </p:blipFill>
        <p:spPr>
          <a:xfrm>
            <a:off x="2329204" y="699082"/>
            <a:ext cx="6739494" cy="4402997"/>
          </a:xfrm>
          <a:prstGeom prst="rect">
            <a:avLst/>
          </a:prstGeom>
        </p:spPr>
      </p:pic>
    </p:spTree>
    <p:extLst>
      <p:ext uri="{BB962C8B-B14F-4D97-AF65-F5344CB8AC3E}">
        <p14:creationId xmlns:p14="http://schemas.microsoft.com/office/powerpoint/2010/main" val="3621013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checkerboard(across)">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txBox="1">
            <a:spLocks/>
          </p:cNvSpPr>
          <p:nvPr/>
        </p:nvSpPr>
        <p:spPr>
          <a:xfrm>
            <a:off x="402118" y="706816"/>
            <a:ext cx="7975763" cy="1171411"/>
          </a:xfrm>
          <a:prstGeom prst="rect">
            <a:avLst/>
          </a:prstGeom>
        </p:spPr>
        <p:txBody>
          <a:bodyPr>
            <a:normAutofit/>
          </a:bodyPr>
          <a:lstStyle>
            <a:lvl1pPr algn="ctr">
              <a:spcBef>
                <a:spcPts val="700"/>
              </a:spcBef>
              <a:defRPr sz="3200">
                <a:solidFill>
                  <a:srgbClr val="8BA7FF"/>
                </a:solidFill>
                <a:latin typeface="Arial"/>
                <a:ea typeface="Arial"/>
                <a:cs typeface="Arial"/>
                <a:sym typeface="Arial"/>
              </a:defRPr>
            </a:lvl1pPr>
            <a:lvl2pPr indent="457200" algn="ctr">
              <a:spcBef>
                <a:spcPts val="700"/>
              </a:spcBef>
              <a:defRPr sz="3200">
                <a:solidFill>
                  <a:srgbClr val="8BA7FF"/>
                </a:solidFill>
                <a:latin typeface="Arial"/>
                <a:ea typeface="Arial"/>
                <a:cs typeface="Arial"/>
                <a:sym typeface="Arial"/>
              </a:defRPr>
            </a:lvl2pPr>
            <a:lvl3pPr indent="914400" algn="ctr">
              <a:spcBef>
                <a:spcPts val="700"/>
              </a:spcBef>
              <a:defRPr sz="3200">
                <a:solidFill>
                  <a:srgbClr val="8BA7FF"/>
                </a:solidFill>
                <a:latin typeface="Arial"/>
                <a:ea typeface="Arial"/>
                <a:cs typeface="Arial"/>
                <a:sym typeface="Arial"/>
              </a:defRPr>
            </a:lvl3pPr>
            <a:lvl4pPr indent="1371600" algn="ctr">
              <a:spcBef>
                <a:spcPts val="700"/>
              </a:spcBef>
              <a:defRPr sz="3200">
                <a:solidFill>
                  <a:srgbClr val="8BA7FF"/>
                </a:solidFill>
                <a:latin typeface="Arial"/>
                <a:ea typeface="Arial"/>
                <a:cs typeface="Arial"/>
                <a:sym typeface="Arial"/>
              </a:defRPr>
            </a:lvl4pPr>
            <a:lvl5pPr indent="1828800" algn="ctr">
              <a:spcBef>
                <a:spcPts val="700"/>
              </a:spcBef>
              <a:defRPr sz="3200">
                <a:solidFill>
                  <a:srgbClr val="8BA7FF"/>
                </a:solidFill>
                <a:latin typeface="Arial"/>
                <a:ea typeface="Arial"/>
                <a:cs typeface="Arial"/>
                <a:sym typeface="Arial"/>
              </a:defRPr>
            </a:lvl5pPr>
            <a:lvl6pPr indent="2286000" algn="ctr">
              <a:spcBef>
                <a:spcPts val="700"/>
              </a:spcBef>
              <a:defRPr sz="3200">
                <a:solidFill>
                  <a:srgbClr val="8BA7FF"/>
                </a:solidFill>
                <a:latin typeface="Arial"/>
                <a:ea typeface="Arial"/>
                <a:cs typeface="Arial"/>
                <a:sym typeface="Arial"/>
              </a:defRPr>
            </a:lvl6pPr>
            <a:lvl7pPr indent="2743200" algn="ctr">
              <a:spcBef>
                <a:spcPts val="700"/>
              </a:spcBef>
              <a:defRPr sz="3200">
                <a:solidFill>
                  <a:srgbClr val="8BA7FF"/>
                </a:solidFill>
                <a:latin typeface="Arial"/>
                <a:ea typeface="Arial"/>
                <a:cs typeface="Arial"/>
                <a:sym typeface="Arial"/>
              </a:defRPr>
            </a:lvl7pPr>
            <a:lvl8pPr indent="3200400" algn="ctr">
              <a:spcBef>
                <a:spcPts val="700"/>
              </a:spcBef>
              <a:defRPr sz="3200">
                <a:solidFill>
                  <a:srgbClr val="8BA7FF"/>
                </a:solidFill>
                <a:latin typeface="Arial"/>
                <a:ea typeface="Arial"/>
                <a:cs typeface="Arial"/>
                <a:sym typeface="Arial"/>
              </a:defRPr>
            </a:lvl8pPr>
            <a:lvl9pPr indent="3657600" algn="ctr">
              <a:spcBef>
                <a:spcPts val="700"/>
              </a:spcBef>
              <a:defRPr sz="3200">
                <a:solidFill>
                  <a:srgbClr val="8BA7FF"/>
                </a:solidFill>
                <a:latin typeface="Arial"/>
                <a:ea typeface="Arial"/>
                <a:cs typeface="Arial"/>
                <a:sym typeface="Arial"/>
              </a:defRPr>
            </a:lvl9pPr>
          </a:lstStyle>
          <a:p>
            <a:pPr algn="l"/>
            <a:r>
              <a:rPr kumimoji="1" lang="en-US" altLang="zh-CN" sz="2400" b="1" dirty="0">
                <a:solidFill>
                  <a:schemeClr val="accent2">
                    <a:lumMod val="75000"/>
                  </a:schemeClr>
                </a:solidFill>
                <a:latin typeface="黑体"/>
                <a:ea typeface="黑体"/>
                <a:cs typeface="黑体"/>
              </a:rPr>
              <a:t>DEX</a:t>
            </a:r>
            <a:r>
              <a:rPr kumimoji="1" lang="zh-CN" altLang="en-US" sz="2400" b="1" dirty="0">
                <a:solidFill>
                  <a:schemeClr val="accent2">
                    <a:lumMod val="75000"/>
                  </a:schemeClr>
                </a:solidFill>
                <a:latin typeface="黑体"/>
                <a:ea typeface="黑体"/>
                <a:cs typeface="黑体"/>
              </a:rPr>
              <a:t>高级加固</a:t>
            </a:r>
            <a:endParaRPr kumimoji="1" lang="en-US" altLang="zh-CN" sz="1800" dirty="0">
              <a:solidFill>
                <a:schemeClr val="accent2">
                  <a:lumMod val="75000"/>
                </a:schemeClr>
              </a:solidFill>
              <a:latin typeface="黑体"/>
              <a:ea typeface="黑体"/>
              <a:cs typeface="黑体"/>
            </a:endParaRPr>
          </a:p>
        </p:txBody>
      </p:sp>
      <p:sp>
        <p:nvSpPr>
          <p:cNvPr id="2" name="文本框 1"/>
          <p:cNvSpPr txBox="1"/>
          <p:nvPr/>
        </p:nvSpPr>
        <p:spPr>
          <a:xfrm>
            <a:off x="2425702" y="791351"/>
            <a:ext cx="1708158"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zh-CN" altLang="en-US" dirty="0"/>
              <a:t>反静态分析工具</a:t>
            </a:r>
          </a:p>
        </p:txBody>
      </p:sp>
      <p:pic>
        <p:nvPicPr>
          <p:cNvPr id="6" name="图片 5" descr="C:\Users\leeleell\AppData\Local\Temp\mx392A4.png"/>
          <p:cNvPicPr/>
          <p:nvPr/>
        </p:nvPicPr>
        <p:blipFill>
          <a:blip r:embed="rId3">
            <a:extLst>
              <a:ext uri="{28A0092B-C50C-407E-A947-70E740481C1C}">
                <a14:useLocalDpi xmlns:a14="http://schemas.microsoft.com/office/drawing/2010/main" val="0"/>
              </a:ext>
            </a:extLst>
          </a:blip>
          <a:srcRect/>
          <a:stretch>
            <a:fillRect/>
          </a:stretch>
        </p:blipFill>
        <p:spPr bwMode="auto">
          <a:xfrm>
            <a:off x="402118" y="1233543"/>
            <a:ext cx="5376382" cy="3490479"/>
          </a:xfrm>
          <a:prstGeom prst="rect">
            <a:avLst/>
          </a:prstGeom>
          <a:noFill/>
          <a:ln>
            <a:noFill/>
          </a:ln>
        </p:spPr>
      </p:pic>
      <p:sp>
        <p:nvSpPr>
          <p:cNvPr id="7" name="文本框 6"/>
          <p:cNvSpPr txBox="1"/>
          <p:nvPr/>
        </p:nvSpPr>
        <p:spPr>
          <a:xfrm>
            <a:off x="1079500" y="4806583"/>
            <a:ext cx="2200280"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zh-CN" altLang="en-US" sz="1600" dirty="0">
                <a:solidFill>
                  <a:schemeClr val="accent4">
                    <a:lumMod val="10000"/>
                  </a:schemeClr>
                </a:solidFill>
              </a:rPr>
              <a:t>老版本</a:t>
            </a:r>
            <a:r>
              <a:rPr lang="en-US" altLang="zh-CN" sz="1600" dirty="0">
                <a:solidFill>
                  <a:schemeClr val="accent4">
                    <a:lumMod val="10000"/>
                  </a:schemeClr>
                </a:solidFill>
              </a:rPr>
              <a:t>dex2jar</a:t>
            </a:r>
            <a:r>
              <a:rPr lang="zh-CN" altLang="en-US" sz="1600" dirty="0">
                <a:solidFill>
                  <a:schemeClr val="accent4">
                    <a:lumMod val="10000"/>
                  </a:schemeClr>
                </a:solidFill>
              </a:rPr>
              <a:t>直接崩溃</a:t>
            </a:r>
          </a:p>
        </p:txBody>
      </p:sp>
      <p:pic>
        <p:nvPicPr>
          <p:cNvPr id="8" name="图片 7" descr="C:\Users\leeleell\AppData\Local\Temp\mx3AD17.png"/>
          <p:cNvPicPr/>
          <p:nvPr/>
        </p:nvPicPr>
        <p:blipFill>
          <a:blip r:embed="rId4">
            <a:extLst>
              <a:ext uri="{28A0092B-C50C-407E-A947-70E740481C1C}">
                <a14:useLocalDpi xmlns:a14="http://schemas.microsoft.com/office/drawing/2010/main" val="0"/>
              </a:ext>
            </a:extLst>
          </a:blip>
          <a:srcRect/>
          <a:stretch>
            <a:fillRect/>
          </a:stretch>
        </p:blipFill>
        <p:spPr bwMode="auto">
          <a:xfrm>
            <a:off x="3700146" y="3800733"/>
            <a:ext cx="5274310" cy="923290"/>
          </a:xfrm>
          <a:prstGeom prst="rect">
            <a:avLst/>
          </a:prstGeom>
          <a:noFill/>
          <a:ln>
            <a:noFill/>
          </a:ln>
        </p:spPr>
      </p:pic>
      <p:sp>
        <p:nvSpPr>
          <p:cNvPr id="9" name="文本框 8"/>
          <p:cNvSpPr txBox="1"/>
          <p:nvPr/>
        </p:nvSpPr>
        <p:spPr>
          <a:xfrm>
            <a:off x="6130288" y="4773536"/>
            <a:ext cx="2405465"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zh-CN" altLang="en-US" sz="1600" dirty="0">
                <a:solidFill>
                  <a:schemeClr val="accent4">
                    <a:lumMod val="10000"/>
                  </a:schemeClr>
                </a:solidFill>
              </a:rPr>
              <a:t>新版本</a:t>
            </a:r>
            <a:r>
              <a:rPr lang="en-US" altLang="zh-CN" sz="1600" dirty="0">
                <a:solidFill>
                  <a:schemeClr val="accent4">
                    <a:lumMod val="10000"/>
                  </a:schemeClr>
                </a:solidFill>
              </a:rPr>
              <a:t>dex2jar</a:t>
            </a:r>
            <a:r>
              <a:rPr lang="zh-CN" altLang="en-US" sz="1600" dirty="0">
                <a:solidFill>
                  <a:schemeClr val="accent4">
                    <a:lumMod val="10000"/>
                  </a:schemeClr>
                </a:solidFill>
              </a:rPr>
              <a:t>反编译失败</a:t>
            </a:r>
          </a:p>
        </p:txBody>
      </p:sp>
    </p:spTree>
    <p:extLst>
      <p:ext uri="{BB962C8B-B14F-4D97-AF65-F5344CB8AC3E}">
        <p14:creationId xmlns:p14="http://schemas.microsoft.com/office/powerpoint/2010/main" val="381547195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arn(inVertical)">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down)">
                                      <p:cBhvr>
                                        <p:cTn id="26" dur="500"/>
                                        <p:tgtEl>
                                          <p:spTgt spid="8"/>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ipe(down)">
                                      <p:cBhvr>
                                        <p:cTn id="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P spid="2" grpId="0"/>
      <p:bldP spid="7" grpId="0"/>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001913" y="1222632"/>
            <a:ext cx="5474655" cy="3475978"/>
          </a:xfrm>
          <a:prstGeom prst="rect">
            <a:avLst/>
          </a:prstGeom>
        </p:spPr>
      </p:pic>
      <p:pic>
        <p:nvPicPr>
          <p:cNvPr id="3" name="图片 2"/>
          <p:cNvPicPr>
            <a:picLocks noChangeAspect="1"/>
          </p:cNvPicPr>
          <p:nvPr/>
        </p:nvPicPr>
        <p:blipFill>
          <a:blip r:embed="rId3"/>
          <a:stretch>
            <a:fillRect/>
          </a:stretch>
        </p:blipFill>
        <p:spPr>
          <a:xfrm>
            <a:off x="2001913" y="1208581"/>
            <a:ext cx="1967661" cy="3543849"/>
          </a:xfrm>
          <a:prstGeom prst="rect">
            <a:avLst/>
          </a:prstGeom>
        </p:spPr>
      </p:pic>
      <p:sp>
        <p:nvSpPr>
          <p:cNvPr id="4" name="文本框 3"/>
          <p:cNvSpPr txBox="1"/>
          <p:nvPr/>
        </p:nvSpPr>
        <p:spPr>
          <a:xfrm>
            <a:off x="2161059" y="4806251"/>
            <a:ext cx="5300488" cy="30777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zh-CN" altLang="en-US" sz="1400" dirty="0">
                <a:solidFill>
                  <a:schemeClr val="accent3">
                    <a:lumMod val="10000"/>
                  </a:schemeClr>
                </a:solidFill>
              </a:rPr>
              <a:t>使用全量混淆技术处理过的</a:t>
            </a:r>
            <a:r>
              <a:rPr lang="en-US" altLang="zh-CN" sz="1400" dirty="0">
                <a:solidFill>
                  <a:schemeClr val="accent3">
                    <a:lumMod val="10000"/>
                  </a:schemeClr>
                </a:solidFill>
              </a:rPr>
              <a:t>APK</a:t>
            </a:r>
            <a:r>
              <a:rPr lang="zh-CN" altLang="en-US" sz="1400" dirty="0">
                <a:solidFill>
                  <a:schemeClr val="accent3">
                    <a:lumMod val="10000"/>
                  </a:schemeClr>
                </a:solidFill>
              </a:rPr>
              <a:t>，类名和函数名都已经被混淆掉了</a:t>
            </a:r>
          </a:p>
        </p:txBody>
      </p:sp>
      <p:sp>
        <p:nvSpPr>
          <p:cNvPr id="5" name="内容占位符 2"/>
          <p:cNvSpPr txBox="1">
            <a:spLocks/>
          </p:cNvSpPr>
          <p:nvPr/>
        </p:nvSpPr>
        <p:spPr>
          <a:xfrm>
            <a:off x="402118" y="706816"/>
            <a:ext cx="7975763" cy="1171411"/>
          </a:xfrm>
          <a:prstGeom prst="rect">
            <a:avLst/>
          </a:prstGeom>
        </p:spPr>
        <p:txBody>
          <a:bodyPr>
            <a:normAutofit/>
          </a:bodyPr>
          <a:lstStyle>
            <a:lvl1pPr algn="ctr">
              <a:spcBef>
                <a:spcPts val="700"/>
              </a:spcBef>
              <a:defRPr sz="3200">
                <a:solidFill>
                  <a:srgbClr val="8BA7FF"/>
                </a:solidFill>
                <a:latin typeface="Arial"/>
                <a:ea typeface="Arial"/>
                <a:cs typeface="Arial"/>
                <a:sym typeface="Arial"/>
              </a:defRPr>
            </a:lvl1pPr>
            <a:lvl2pPr indent="457200" algn="ctr">
              <a:spcBef>
                <a:spcPts val="700"/>
              </a:spcBef>
              <a:defRPr sz="3200">
                <a:solidFill>
                  <a:srgbClr val="8BA7FF"/>
                </a:solidFill>
                <a:latin typeface="Arial"/>
                <a:ea typeface="Arial"/>
                <a:cs typeface="Arial"/>
                <a:sym typeface="Arial"/>
              </a:defRPr>
            </a:lvl2pPr>
            <a:lvl3pPr indent="914400" algn="ctr">
              <a:spcBef>
                <a:spcPts val="700"/>
              </a:spcBef>
              <a:defRPr sz="3200">
                <a:solidFill>
                  <a:srgbClr val="8BA7FF"/>
                </a:solidFill>
                <a:latin typeface="Arial"/>
                <a:ea typeface="Arial"/>
                <a:cs typeface="Arial"/>
                <a:sym typeface="Arial"/>
              </a:defRPr>
            </a:lvl3pPr>
            <a:lvl4pPr indent="1371600" algn="ctr">
              <a:spcBef>
                <a:spcPts val="700"/>
              </a:spcBef>
              <a:defRPr sz="3200">
                <a:solidFill>
                  <a:srgbClr val="8BA7FF"/>
                </a:solidFill>
                <a:latin typeface="Arial"/>
                <a:ea typeface="Arial"/>
                <a:cs typeface="Arial"/>
                <a:sym typeface="Arial"/>
              </a:defRPr>
            </a:lvl4pPr>
            <a:lvl5pPr indent="1828800" algn="ctr">
              <a:spcBef>
                <a:spcPts val="700"/>
              </a:spcBef>
              <a:defRPr sz="3200">
                <a:solidFill>
                  <a:srgbClr val="8BA7FF"/>
                </a:solidFill>
                <a:latin typeface="Arial"/>
                <a:ea typeface="Arial"/>
                <a:cs typeface="Arial"/>
                <a:sym typeface="Arial"/>
              </a:defRPr>
            </a:lvl5pPr>
            <a:lvl6pPr indent="2286000" algn="ctr">
              <a:spcBef>
                <a:spcPts val="700"/>
              </a:spcBef>
              <a:defRPr sz="3200">
                <a:solidFill>
                  <a:srgbClr val="8BA7FF"/>
                </a:solidFill>
                <a:latin typeface="Arial"/>
                <a:ea typeface="Arial"/>
                <a:cs typeface="Arial"/>
                <a:sym typeface="Arial"/>
              </a:defRPr>
            </a:lvl6pPr>
            <a:lvl7pPr indent="2743200" algn="ctr">
              <a:spcBef>
                <a:spcPts val="700"/>
              </a:spcBef>
              <a:defRPr sz="3200">
                <a:solidFill>
                  <a:srgbClr val="8BA7FF"/>
                </a:solidFill>
                <a:latin typeface="Arial"/>
                <a:ea typeface="Arial"/>
                <a:cs typeface="Arial"/>
                <a:sym typeface="Arial"/>
              </a:defRPr>
            </a:lvl7pPr>
            <a:lvl8pPr indent="3200400" algn="ctr">
              <a:spcBef>
                <a:spcPts val="700"/>
              </a:spcBef>
              <a:defRPr sz="3200">
                <a:solidFill>
                  <a:srgbClr val="8BA7FF"/>
                </a:solidFill>
                <a:latin typeface="Arial"/>
                <a:ea typeface="Arial"/>
                <a:cs typeface="Arial"/>
                <a:sym typeface="Arial"/>
              </a:defRPr>
            </a:lvl8pPr>
            <a:lvl9pPr indent="3657600" algn="ctr">
              <a:spcBef>
                <a:spcPts val="700"/>
              </a:spcBef>
              <a:defRPr sz="3200">
                <a:solidFill>
                  <a:srgbClr val="8BA7FF"/>
                </a:solidFill>
                <a:latin typeface="Arial"/>
                <a:ea typeface="Arial"/>
                <a:cs typeface="Arial"/>
                <a:sym typeface="Arial"/>
              </a:defRPr>
            </a:lvl9pPr>
          </a:lstStyle>
          <a:p>
            <a:pPr algn="l"/>
            <a:r>
              <a:rPr kumimoji="1" lang="en-US" altLang="zh-CN" sz="2400" b="1" dirty="0">
                <a:solidFill>
                  <a:schemeClr val="accent2">
                    <a:lumMod val="75000"/>
                  </a:schemeClr>
                </a:solidFill>
                <a:latin typeface="黑体"/>
                <a:ea typeface="黑体"/>
                <a:cs typeface="黑体"/>
              </a:rPr>
              <a:t>DEX</a:t>
            </a:r>
            <a:r>
              <a:rPr kumimoji="1" lang="zh-CN" altLang="en-US" sz="2400" b="1" dirty="0">
                <a:solidFill>
                  <a:schemeClr val="accent2">
                    <a:lumMod val="75000"/>
                  </a:schemeClr>
                </a:solidFill>
                <a:latin typeface="黑体"/>
                <a:ea typeface="黑体"/>
                <a:cs typeface="黑体"/>
              </a:rPr>
              <a:t>高级</a:t>
            </a:r>
            <a:r>
              <a:rPr kumimoji="1" lang="zh-CN" altLang="en-US" sz="2400" b="1" dirty="0" smtClean="0">
                <a:solidFill>
                  <a:schemeClr val="accent2">
                    <a:lumMod val="75000"/>
                  </a:schemeClr>
                </a:solidFill>
                <a:latin typeface="黑体"/>
                <a:ea typeface="黑体"/>
                <a:cs typeface="黑体"/>
              </a:rPr>
              <a:t>加固  </a:t>
            </a:r>
            <a:r>
              <a:rPr kumimoji="1" lang="zh-CN" altLang="en-US" sz="1800" dirty="0" smtClean="0">
                <a:solidFill>
                  <a:schemeClr val="accent2">
                    <a:lumMod val="75000"/>
                  </a:schemeClr>
                </a:solidFill>
                <a:latin typeface="黑体"/>
                <a:ea typeface="黑体"/>
                <a:cs typeface="黑体"/>
              </a:rPr>
              <a:t>全量混淆</a:t>
            </a:r>
            <a:endParaRPr kumimoji="1" lang="en-US" altLang="zh-CN" sz="1800" dirty="0">
              <a:solidFill>
                <a:schemeClr val="accent2">
                  <a:lumMod val="75000"/>
                </a:schemeClr>
              </a:solidFill>
              <a:latin typeface="黑体"/>
              <a:ea typeface="黑体"/>
              <a:cs typeface="黑体"/>
            </a:endParaRPr>
          </a:p>
        </p:txBody>
      </p:sp>
    </p:spTree>
    <p:extLst>
      <p:ext uri="{BB962C8B-B14F-4D97-AF65-F5344CB8AC3E}">
        <p14:creationId xmlns:p14="http://schemas.microsoft.com/office/powerpoint/2010/main" val="39342243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heckerboard(across)">
                                      <p:cBhvr>
                                        <p:cTn id="12" dur="500"/>
                                        <p:tgtEl>
                                          <p:spTgt spid="3"/>
                                        </p:tgtEl>
                                      </p:cBhvr>
                                    </p:animEffect>
                                  </p:childTnLst>
                                </p:cTn>
                              </p:par>
                              <p:par>
                                <p:cTn id="13" presetID="5"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checkerboard(across)">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5"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checkerboard(across)">
                                      <p:cBhvr>
                                        <p:cTn id="2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txBox="1">
            <a:spLocks/>
          </p:cNvSpPr>
          <p:nvPr/>
        </p:nvSpPr>
        <p:spPr>
          <a:xfrm>
            <a:off x="402118" y="706816"/>
            <a:ext cx="7975763" cy="1171411"/>
          </a:xfrm>
          <a:prstGeom prst="rect">
            <a:avLst/>
          </a:prstGeom>
        </p:spPr>
        <p:txBody>
          <a:bodyPr>
            <a:normAutofit/>
          </a:bodyPr>
          <a:lstStyle>
            <a:lvl1pPr algn="ctr">
              <a:spcBef>
                <a:spcPts val="700"/>
              </a:spcBef>
              <a:defRPr sz="3200">
                <a:solidFill>
                  <a:srgbClr val="8BA7FF"/>
                </a:solidFill>
                <a:latin typeface="Arial"/>
                <a:ea typeface="Arial"/>
                <a:cs typeface="Arial"/>
                <a:sym typeface="Arial"/>
              </a:defRPr>
            </a:lvl1pPr>
            <a:lvl2pPr indent="457200" algn="ctr">
              <a:spcBef>
                <a:spcPts val="700"/>
              </a:spcBef>
              <a:defRPr sz="3200">
                <a:solidFill>
                  <a:srgbClr val="8BA7FF"/>
                </a:solidFill>
                <a:latin typeface="Arial"/>
                <a:ea typeface="Arial"/>
                <a:cs typeface="Arial"/>
                <a:sym typeface="Arial"/>
              </a:defRPr>
            </a:lvl2pPr>
            <a:lvl3pPr indent="914400" algn="ctr">
              <a:spcBef>
                <a:spcPts val="700"/>
              </a:spcBef>
              <a:defRPr sz="3200">
                <a:solidFill>
                  <a:srgbClr val="8BA7FF"/>
                </a:solidFill>
                <a:latin typeface="Arial"/>
                <a:ea typeface="Arial"/>
                <a:cs typeface="Arial"/>
                <a:sym typeface="Arial"/>
              </a:defRPr>
            </a:lvl3pPr>
            <a:lvl4pPr indent="1371600" algn="ctr">
              <a:spcBef>
                <a:spcPts val="700"/>
              </a:spcBef>
              <a:defRPr sz="3200">
                <a:solidFill>
                  <a:srgbClr val="8BA7FF"/>
                </a:solidFill>
                <a:latin typeface="Arial"/>
                <a:ea typeface="Arial"/>
                <a:cs typeface="Arial"/>
                <a:sym typeface="Arial"/>
              </a:defRPr>
            </a:lvl4pPr>
            <a:lvl5pPr indent="1828800" algn="ctr">
              <a:spcBef>
                <a:spcPts val="700"/>
              </a:spcBef>
              <a:defRPr sz="3200">
                <a:solidFill>
                  <a:srgbClr val="8BA7FF"/>
                </a:solidFill>
                <a:latin typeface="Arial"/>
                <a:ea typeface="Arial"/>
                <a:cs typeface="Arial"/>
                <a:sym typeface="Arial"/>
              </a:defRPr>
            </a:lvl5pPr>
            <a:lvl6pPr indent="2286000" algn="ctr">
              <a:spcBef>
                <a:spcPts val="700"/>
              </a:spcBef>
              <a:defRPr sz="3200">
                <a:solidFill>
                  <a:srgbClr val="8BA7FF"/>
                </a:solidFill>
                <a:latin typeface="Arial"/>
                <a:ea typeface="Arial"/>
                <a:cs typeface="Arial"/>
                <a:sym typeface="Arial"/>
              </a:defRPr>
            </a:lvl6pPr>
            <a:lvl7pPr indent="2743200" algn="ctr">
              <a:spcBef>
                <a:spcPts val="700"/>
              </a:spcBef>
              <a:defRPr sz="3200">
                <a:solidFill>
                  <a:srgbClr val="8BA7FF"/>
                </a:solidFill>
                <a:latin typeface="Arial"/>
                <a:ea typeface="Arial"/>
                <a:cs typeface="Arial"/>
                <a:sym typeface="Arial"/>
              </a:defRPr>
            </a:lvl7pPr>
            <a:lvl8pPr indent="3200400" algn="ctr">
              <a:spcBef>
                <a:spcPts val="700"/>
              </a:spcBef>
              <a:defRPr sz="3200">
                <a:solidFill>
                  <a:srgbClr val="8BA7FF"/>
                </a:solidFill>
                <a:latin typeface="Arial"/>
                <a:ea typeface="Arial"/>
                <a:cs typeface="Arial"/>
                <a:sym typeface="Arial"/>
              </a:defRPr>
            </a:lvl8pPr>
            <a:lvl9pPr indent="3657600" algn="ctr">
              <a:spcBef>
                <a:spcPts val="700"/>
              </a:spcBef>
              <a:defRPr sz="3200">
                <a:solidFill>
                  <a:srgbClr val="8BA7FF"/>
                </a:solidFill>
                <a:latin typeface="Arial"/>
                <a:ea typeface="Arial"/>
                <a:cs typeface="Arial"/>
                <a:sym typeface="Arial"/>
              </a:defRPr>
            </a:lvl9pPr>
          </a:lstStyle>
          <a:p>
            <a:pPr algn="l"/>
            <a:r>
              <a:rPr kumimoji="1" lang="en-US" altLang="zh-CN" sz="2400" b="1" dirty="0">
                <a:solidFill>
                  <a:schemeClr val="accent2">
                    <a:lumMod val="75000"/>
                  </a:schemeClr>
                </a:solidFill>
                <a:latin typeface="黑体"/>
                <a:ea typeface="黑体"/>
                <a:cs typeface="黑体"/>
              </a:rPr>
              <a:t>DEX</a:t>
            </a:r>
            <a:r>
              <a:rPr kumimoji="1" lang="zh-CN" altLang="en-US" sz="2400" b="1" dirty="0">
                <a:solidFill>
                  <a:schemeClr val="accent2">
                    <a:lumMod val="75000"/>
                  </a:schemeClr>
                </a:solidFill>
                <a:latin typeface="黑体"/>
                <a:ea typeface="黑体"/>
                <a:cs typeface="黑体"/>
              </a:rPr>
              <a:t>高级加固</a:t>
            </a:r>
            <a:endParaRPr kumimoji="1" lang="en-US" altLang="zh-CN" sz="1800" dirty="0">
              <a:solidFill>
                <a:schemeClr val="accent2">
                  <a:lumMod val="75000"/>
                </a:schemeClr>
              </a:solidFill>
              <a:latin typeface="黑体"/>
              <a:ea typeface="黑体"/>
              <a:cs typeface="黑体"/>
            </a:endParaRPr>
          </a:p>
        </p:txBody>
      </p:sp>
      <p:sp>
        <p:nvSpPr>
          <p:cNvPr id="2" name="文本框 1"/>
          <p:cNvSpPr txBox="1"/>
          <p:nvPr/>
        </p:nvSpPr>
        <p:spPr>
          <a:xfrm>
            <a:off x="2425702" y="791351"/>
            <a:ext cx="1477325"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en-US" altLang="zh-CN" dirty="0"/>
              <a:t>APK</a:t>
            </a:r>
            <a:r>
              <a:rPr lang="zh-CN" altLang="en-US" dirty="0"/>
              <a:t>瘦身技术</a:t>
            </a:r>
          </a:p>
        </p:txBody>
      </p:sp>
      <p:graphicFrame>
        <p:nvGraphicFramePr>
          <p:cNvPr id="4" name="表格 3"/>
          <p:cNvGraphicFramePr>
            <a:graphicFrameLocks noGrp="1"/>
          </p:cNvGraphicFramePr>
          <p:nvPr>
            <p:extLst>
              <p:ext uri="{D42A27DB-BD31-4B8C-83A1-F6EECF244321}">
                <p14:modId xmlns:p14="http://schemas.microsoft.com/office/powerpoint/2010/main" val="4275585580"/>
              </p:ext>
            </p:extLst>
          </p:nvPr>
        </p:nvGraphicFramePr>
        <p:xfrm>
          <a:off x="1341999" y="1307050"/>
          <a:ext cx="6096000" cy="4023360"/>
        </p:xfrm>
        <a:graphic>
          <a:graphicData uri="http://schemas.openxmlformats.org/drawingml/2006/table">
            <a:tbl>
              <a:tblPr firstRow="1" bandRow="1">
                <a:tableStyleId>{5940675A-B579-460E-94D1-54222C63F5DA}</a:tableStyleId>
              </a:tblPr>
              <a:tblGrid>
                <a:gridCol w="1524000"/>
                <a:gridCol w="1524000"/>
                <a:gridCol w="1524000"/>
                <a:gridCol w="1524000"/>
              </a:tblGrid>
              <a:tr h="365760">
                <a:tc>
                  <a:txBody>
                    <a:bodyPr/>
                    <a:lstStyle/>
                    <a:p>
                      <a:r>
                        <a:rPr lang="zh-CN" altLang="en-US" sz="1800" dirty="0" smtClean="0"/>
                        <a:t>应用名</a:t>
                      </a:r>
                      <a:endParaRPr lang="zh-CN" altLang="en-US" sz="1800" dirty="0"/>
                    </a:p>
                  </a:txBody>
                  <a:tcPr/>
                </a:tc>
                <a:tc>
                  <a:txBody>
                    <a:bodyPr/>
                    <a:lstStyle/>
                    <a:p>
                      <a:r>
                        <a:rPr lang="zh-CN" altLang="en-US" sz="1800" dirty="0" smtClean="0"/>
                        <a:t>原始大小 </a:t>
                      </a:r>
                      <a:endParaRPr lang="zh-CN" altLang="en-US" sz="1100" dirty="0"/>
                    </a:p>
                  </a:txBody>
                  <a:tcPr/>
                </a:tc>
                <a:tc>
                  <a:txBody>
                    <a:bodyPr/>
                    <a:lstStyle/>
                    <a:p>
                      <a:r>
                        <a:rPr lang="zh-CN" altLang="en-US" sz="1800" dirty="0" smtClean="0"/>
                        <a:t>优化后大小 </a:t>
                      </a:r>
                      <a:endParaRPr lang="zh-CN" altLang="en-US" sz="1800" dirty="0"/>
                    </a:p>
                  </a:txBody>
                  <a:tcPr/>
                </a:tc>
                <a:tc>
                  <a:txBody>
                    <a:bodyPr/>
                    <a:lstStyle/>
                    <a:p>
                      <a:r>
                        <a:rPr lang="zh-CN" altLang="en-US" sz="1800" dirty="0" smtClean="0"/>
                        <a:t>减少百分比</a:t>
                      </a:r>
                      <a:endParaRPr lang="zh-CN" altLang="en-US" sz="1800" dirty="0"/>
                    </a:p>
                  </a:txBody>
                  <a:tcPr/>
                </a:tc>
              </a:tr>
              <a:tr h="365760">
                <a:tc>
                  <a:txBody>
                    <a:bodyPr/>
                    <a:lstStyle/>
                    <a:p>
                      <a:r>
                        <a:rPr lang="zh-CN" altLang="en-US" sz="1800" dirty="0" smtClean="0"/>
                        <a:t>微博</a:t>
                      </a:r>
                      <a:endParaRPr lang="zh-CN" altLang="en-US" sz="1800" dirty="0"/>
                    </a:p>
                  </a:txBody>
                  <a:tcPr/>
                </a:tc>
                <a:tc>
                  <a:txBody>
                    <a:bodyPr/>
                    <a:lstStyle/>
                    <a:p>
                      <a:r>
                        <a:rPr lang="en-US" altLang="zh-CN" sz="1800" dirty="0" smtClean="0"/>
                        <a:t>49814631</a:t>
                      </a:r>
                      <a:endParaRPr lang="zh-CN" altLang="en-US" sz="1800" dirty="0"/>
                    </a:p>
                  </a:txBody>
                  <a:tcPr/>
                </a:tc>
                <a:tc>
                  <a:txBody>
                    <a:bodyPr/>
                    <a:lstStyle/>
                    <a:p>
                      <a:r>
                        <a:rPr lang="en-US" altLang="zh-CN" sz="1800" dirty="0" smtClean="0"/>
                        <a:t>43694900 </a:t>
                      </a:r>
                      <a:endParaRPr lang="zh-CN" altLang="en-US" sz="1800" dirty="0"/>
                    </a:p>
                  </a:txBody>
                  <a:tcPr/>
                </a:tc>
                <a:tc>
                  <a:txBody>
                    <a:bodyPr/>
                    <a:lstStyle/>
                    <a:p>
                      <a:r>
                        <a:rPr lang="en-US" altLang="zh-CN" sz="1800" dirty="0" smtClean="0"/>
                        <a:t>12.29</a:t>
                      </a:r>
                      <a:endParaRPr lang="zh-CN" altLang="en-US" sz="1800" dirty="0"/>
                    </a:p>
                  </a:txBody>
                  <a:tcPr/>
                </a:tc>
              </a:tr>
              <a:tr h="365760">
                <a:tc>
                  <a:txBody>
                    <a:bodyPr/>
                    <a:lstStyle/>
                    <a:p>
                      <a:r>
                        <a:rPr lang="zh-CN" altLang="en-US" sz="1800" dirty="0" smtClean="0"/>
                        <a:t>百度地图</a:t>
                      </a:r>
                      <a:endParaRPr lang="zh-CN" altLang="en-US" sz="1800" dirty="0"/>
                    </a:p>
                  </a:txBody>
                  <a:tcPr/>
                </a:tc>
                <a:tc>
                  <a:txBody>
                    <a:bodyPr/>
                    <a:lstStyle/>
                    <a:p>
                      <a:r>
                        <a:rPr lang="en-US" altLang="zh-CN" sz="1800" dirty="0" smtClean="0"/>
                        <a:t>56679325 </a:t>
                      </a:r>
                      <a:endParaRPr lang="zh-CN" altLang="en-US" sz="1800" dirty="0"/>
                    </a:p>
                  </a:txBody>
                  <a:tcPr/>
                </a:tc>
                <a:tc>
                  <a:txBody>
                    <a:bodyPr/>
                    <a:lstStyle/>
                    <a:p>
                      <a:r>
                        <a:rPr lang="en-US" altLang="zh-CN" sz="1800" dirty="0" smtClean="0"/>
                        <a:t>50210909 </a:t>
                      </a:r>
                      <a:endParaRPr lang="zh-CN" altLang="en-US" sz="1800" dirty="0"/>
                    </a:p>
                  </a:txBody>
                  <a:tcPr/>
                </a:tc>
                <a:tc>
                  <a:txBody>
                    <a:bodyPr/>
                    <a:lstStyle/>
                    <a:p>
                      <a:r>
                        <a:rPr lang="en-US" altLang="zh-CN" sz="1800" dirty="0" smtClean="0"/>
                        <a:t>11.42</a:t>
                      </a:r>
                      <a:endParaRPr lang="zh-CN" altLang="en-US" sz="1800" dirty="0"/>
                    </a:p>
                  </a:txBody>
                  <a:tcPr/>
                </a:tc>
              </a:tr>
              <a:tr h="365760">
                <a:tc>
                  <a:txBody>
                    <a:bodyPr/>
                    <a:lstStyle/>
                    <a:p>
                      <a:r>
                        <a:rPr lang="zh-CN" altLang="en-US" sz="1800" dirty="0" smtClean="0"/>
                        <a:t>唯品会</a:t>
                      </a:r>
                      <a:endParaRPr lang="zh-CN" altLang="en-US" sz="1800" dirty="0"/>
                    </a:p>
                  </a:txBody>
                  <a:tcPr/>
                </a:tc>
                <a:tc>
                  <a:txBody>
                    <a:bodyPr/>
                    <a:lstStyle/>
                    <a:p>
                      <a:r>
                        <a:rPr lang="en-US" altLang="zh-CN" sz="1800" dirty="0" smtClean="0"/>
                        <a:t>24585845 </a:t>
                      </a:r>
                      <a:endParaRPr lang="zh-CN" altLang="en-US" sz="1800" dirty="0"/>
                    </a:p>
                  </a:txBody>
                  <a:tcPr/>
                </a:tc>
                <a:tc>
                  <a:txBody>
                    <a:bodyPr/>
                    <a:lstStyle/>
                    <a:p>
                      <a:r>
                        <a:rPr lang="en-US" altLang="zh-CN" sz="1800" dirty="0" smtClean="0"/>
                        <a:t>20744044 </a:t>
                      </a:r>
                      <a:endParaRPr lang="zh-CN" altLang="en-US" sz="1800" dirty="0"/>
                    </a:p>
                  </a:txBody>
                  <a:tcPr/>
                </a:tc>
                <a:tc>
                  <a:txBody>
                    <a:bodyPr/>
                    <a:lstStyle/>
                    <a:p>
                      <a:r>
                        <a:rPr lang="en-US" altLang="zh-CN" sz="1800" dirty="0" smtClean="0"/>
                        <a:t>15.66</a:t>
                      </a:r>
                      <a:endParaRPr lang="zh-CN" altLang="en-US" sz="1800" dirty="0"/>
                    </a:p>
                  </a:txBody>
                  <a:tcPr/>
                </a:tc>
              </a:tr>
              <a:tr h="365760">
                <a:tc>
                  <a:txBody>
                    <a:bodyPr/>
                    <a:lstStyle/>
                    <a:p>
                      <a:r>
                        <a:rPr lang="zh-CN" altLang="en-US" sz="1800" dirty="0" smtClean="0"/>
                        <a:t>美团外卖</a:t>
                      </a:r>
                      <a:endParaRPr lang="zh-CN" altLang="en-US" sz="1800" dirty="0"/>
                    </a:p>
                  </a:txBody>
                  <a:tcPr/>
                </a:tc>
                <a:tc>
                  <a:txBody>
                    <a:bodyPr/>
                    <a:lstStyle/>
                    <a:p>
                      <a:r>
                        <a:rPr lang="en-US" altLang="zh-CN" sz="1800" dirty="0" smtClean="0"/>
                        <a:t>21000244 </a:t>
                      </a:r>
                      <a:endParaRPr lang="zh-CN" altLang="en-US" sz="1800" dirty="0"/>
                    </a:p>
                  </a:txBody>
                  <a:tcPr/>
                </a:tc>
                <a:tc>
                  <a:txBody>
                    <a:bodyPr/>
                    <a:lstStyle/>
                    <a:p>
                      <a:r>
                        <a:rPr lang="en-US" altLang="zh-CN" sz="1800" dirty="0" smtClean="0"/>
                        <a:t>17473964 </a:t>
                      </a:r>
                      <a:endParaRPr lang="zh-CN" altLang="en-US" sz="1800" dirty="0"/>
                    </a:p>
                  </a:txBody>
                  <a:tcPr/>
                </a:tc>
                <a:tc>
                  <a:txBody>
                    <a:bodyPr/>
                    <a:lstStyle/>
                    <a:p>
                      <a:r>
                        <a:rPr lang="en-US" altLang="zh-CN" sz="1800" dirty="0" smtClean="0"/>
                        <a:t>16.81</a:t>
                      </a:r>
                      <a:endParaRPr lang="zh-CN" altLang="en-US" sz="1800" dirty="0"/>
                    </a:p>
                  </a:txBody>
                  <a:tcPr/>
                </a:tc>
              </a:tr>
              <a:tr h="365760">
                <a:tc>
                  <a:txBody>
                    <a:bodyPr/>
                    <a:lstStyle/>
                    <a:p>
                      <a:r>
                        <a:rPr lang="zh-CN" altLang="en-US" sz="1800" dirty="0" smtClean="0"/>
                        <a:t>今日头条</a:t>
                      </a:r>
                      <a:endParaRPr lang="zh-CN" altLang="en-US" sz="1800" dirty="0"/>
                    </a:p>
                  </a:txBody>
                  <a:tcPr/>
                </a:tc>
                <a:tc>
                  <a:txBody>
                    <a:bodyPr/>
                    <a:lstStyle/>
                    <a:p>
                      <a:r>
                        <a:rPr lang="en-US" altLang="zh-CN" sz="1800" dirty="0" smtClean="0"/>
                        <a:t>23432134 </a:t>
                      </a:r>
                      <a:endParaRPr lang="zh-CN" altLang="en-US" sz="1800" dirty="0"/>
                    </a:p>
                  </a:txBody>
                  <a:tcPr/>
                </a:tc>
                <a:tc>
                  <a:txBody>
                    <a:bodyPr/>
                    <a:lstStyle/>
                    <a:p>
                      <a:r>
                        <a:rPr lang="en-US" altLang="zh-CN" sz="1800" dirty="0" smtClean="0"/>
                        <a:t>18681124</a:t>
                      </a:r>
                      <a:endParaRPr lang="zh-CN" altLang="en-US" sz="1800" dirty="0"/>
                    </a:p>
                  </a:txBody>
                  <a:tcPr/>
                </a:tc>
                <a:tc>
                  <a:txBody>
                    <a:bodyPr/>
                    <a:lstStyle/>
                    <a:p>
                      <a:r>
                        <a:rPr lang="en-US" altLang="zh-CN" sz="1800" dirty="0" smtClean="0"/>
                        <a:t>20.27</a:t>
                      </a:r>
                      <a:endParaRPr lang="zh-CN" altLang="en-US" sz="1800" dirty="0"/>
                    </a:p>
                  </a:txBody>
                  <a:tcPr/>
                </a:tc>
              </a:tr>
              <a:tr h="365760">
                <a:tc>
                  <a:txBody>
                    <a:bodyPr/>
                    <a:lstStyle/>
                    <a:p>
                      <a:r>
                        <a:rPr lang="zh-CN" altLang="en-US" sz="1800" dirty="0" smtClean="0"/>
                        <a:t>华为账号</a:t>
                      </a:r>
                      <a:endParaRPr lang="zh-CN" altLang="en-US" sz="1800" dirty="0"/>
                    </a:p>
                  </a:txBody>
                  <a:tcPr/>
                </a:tc>
                <a:tc>
                  <a:txBody>
                    <a:bodyPr/>
                    <a:lstStyle/>
                    <a:p>
                      <a:r>
                        <a:rPr lang="en-US" altLang="zh-CN" sz="1800" dirty="0" smtClean="0"/>
                        <a:t>14526281 </a:t>
                      </a:r>
                      <a:endParaRPr lang="zh-CN" altLang="en-US" sz="1800" dirty="0"/>
                    </a:p>
                  </a:txBody>
                  <a:tcPr/>
                </a:tc>
                <a:tc>
                  <a:txBody>
                    <a:bodyPr/>
                    <a:lstStyle/>
                    <a:p>
                      <a:r>
                        <a:rPr lang="en-US" altLang="zh-CN" sz="1800" dirty="0" smtClean="0"/>
                        <a:t>8117842</a:t>
                      </a:r>
                      <a:endParaRPr lang="zh-CN" altLang="en-US" sz="1800" dirty="0"/>
                    </a:p>
                  </a:txBody>
                  <a:tcPr/>
                </a:tc>
                <a:tc>
                  <a:txBody>
                    <a:bodyPr/>
                    <a:lstStyle/>
                    <a:p>
                      <a:r>
                        <a:rPr lang="en-US" altLang="zh-CN" sz="1800" dirty="0" smtClean="0"/>
                        <a:t>44.12</a:t>
                      </a:r>
                      <a:endParaRPr lang="zh-CN" altLang="en-US" sz="1800" dirty="0"/>
                    </a:p>
                  </a:txBody>
                  <a:tcPr/>
                </a:tc>
              </a:tr>
              <a:tr h="365760">
                <a:tc>
                  <a:txBody>
                    <a:bodyPr/>
                    <a:lstStyle/>
                    <a:p>
                      <a:r>
                        <a:rPr lang="zh-CN" altLang="en-US" sz="1800" dirty="0" smtClean="0"/>
                        <a:t>优酷视频</a:t>
                      </a:r>
                      <a:endParaRPr lang="zh-CN" altLang="en-US" sz="1800" dirty="0"/>
                    </a:p>
                  </a:txBody>
                  <a:tcPr/>
                </a:tc>
                <a:tc>
                  <a:txBody>
                    <a:bodyPr/>
                    <a:lstStyle/>
                    <a:p>
                      <a:r>
                        <a:rPr lang="en-US" altLang="zh-CN" sz="1800" dirty="0" smtClean="0"/>
                        <a:t>38464866 </a:t>
                      </a:r>
                      <a:endParaRPr lang="zh-CN" altLang="en-US" sz="1800" dirty="0"/>
                    </a:p>
                  </a:txBody>
                  <a:tcPr/>
                </a:tc>
                <a:tc>
                  <a:txBody>
                    <a:bodyPr/>
                    <a:lstStyle/>
                    <a:p>
                      <a:r>
                        <a:rPr lang="en-US" altLang="zh-CN" sz="1800" dirty="0" smtClean="0"/>
                        <a:t>28929039 </a:t>
                      </a:r>
                      <a:endParaRPr lang="zh-CN" altLang="en-US" sz="1800" dirty="0"/>
                    </a:p>
                  </a:txBody>
                  <a:tcPr/>
                </a:tc>
                <a:tc>
                  <a:txBody>
                    <a:bodyPr/>
                    <a:lstStyle/>
                    <a:p>
                      <a:r>
                        <a:rPr lang="en-US" altLang="zh-CN" sz="1800" dirty="0" smtClean="0"/>
                        <a:t>24.78</a:t>
                      </a:r>
                      <a:endParaRPr lang="zh-CN" altLang="en-US" sz="1800" dirty="0"/>
                    </a:p>
                  </a:txBody>
                  <a:tcPr/>
                </a:tc>
              </a:tr>
              <a:tr h="365760">
                <a:tc>
                  <a:txBody>
                    <a:bodyPr/>
                    <a:lstStyle/>
                    <a:p>
                      <a:r>
                        <a:rPr lang="zh-CN" altLang="en-US" sz="1800" dirty="0" smtClean="0"/>
                        <a:t>大众点评</a:t>
                      </a:r>
                      <a:endParaRPr lang="zh-CN" altLang="en-US" sz="1800" dirty="0"/>
                    </a:p>
                  </a:txBody>
                  <a:tcPr/>
                </a:tc>
                <a:tc>
                  <a:txBody>
                    <a:bodyPr/>
                    <a:lstStyle/>
                    <a:p>
                      <a:r>
                        <a:rPr lang="en-US" altLang="zh-CN" sz="1800" dirty="0" smtClean="0"/>
                        <a:t>19965701 </a:t>
                      </a:r>
                      <a:endParaRPr lang="zh-CN" altLang="en-US" sz="1800" dirty="0"/>
                    </a:p>
                  </a:txBody>
                  <a:tcPr/>
                </a:tc>
                <a:tc>
                  <a:txBody>
                    <a:bodyPr/>
                    <a:lstStyle/>
                    <a:p>
                      <a:r>
                        <a:rPr lang="en-US" altLang="zh-CN" sz="1800" dirty="0" smtClean="0"/>
                        <a:t>15948756 </a:t>
                      </a:r>
                      <a:endParaRPr lang="zh-CN" altLang="en-US" sz="1800" dirty="0"/>
                    </a:p>
                  </a:txBody>
                  <a:tcPr/>
                </a:tc>
                <a:tc>
                  <a:txBody>
                    <a:bodyPr/>
                    <a:lstStyle/>
                    <a:p>
                      <a:r>
                        <a:rPr lang="en-US" altLang="zh-CN" sz="1800" dirty="0" smtClean="0"/>
                        <a:t>21.18</a:t>
                      </a:r>
                      <a:endParaRPr lang="zh-CN" altLang="en-US" sz="1800" dirty="0"/>
                    </a:p>
                  </a:txBody>
                  <a:tcPr/>
                </a:tc>
              </a:tr>
              <a:tr h="365760">
                <a:tc>
                  <a:txBody>
                    <a:bodyPr/>
                    <a:lstStyle/>
                    <a:p>
                      <a:r>
                        <a:rPr lang="zh-CN" altLang="en-US" sz="1800" dirty="0" smtClean="0"/>
                        <a:t>百度视频</a:t>
                      </a:r>
                      <a:endParaRPr lang="zh-CN" altLang="en-US" sz="1800" dirty="0"/>
                    </a:p>
                  </a:txBody>
                  <a:tcPr/>
                </a:tc>
                <a:tc>
                  <a:txBody>
                    <a:bodyPr/>
                    <a:lstStyle/>
                    <a:p>
                      <a:r>
                        <a:rPr lang="en-US" altLang="zh-CN" sz="1800" dirty="0" smtClean="0"/>
                        <a:t>27116288</a:t>
                      </a:r>
                      <a:endParaRPr lang="zh-CN" altLang="en-US" sz="1800" dirty="0"/>
                    </a:p>
                  </a:txBody>
                  <a:tcPr/>
                </a:tc>
                <a:tc>
                  <a:txBody>
                    <a:bodyPr/>
                    <a:lstStyle/>
                    <a:p>
                      <a:r>
                        <a:rPr lang="en-US" altLang="zh-CN" sz="1800" dirty="0" smtClean="0"/>
                        <a:t>23781210</a:t>
                      </a:r>
                      <a:endParaRPr lang="zh-CN" altLang="en-US" sz="1800" dirty="0"/>
                    </a:p>
                  </a:txBody>
                  <a:tcPr/>
                </a:tc>
                <a:tc>
                  <a:txBody>
                    <a:bodyPr/>
                    <a:lstStyle/>
                    <a:p>
                      <a:r>
                        <a:rPr lang="en-US" altLang="zh-CN" sz="1800" dirty="0" smtClean="0"/>
                        <a:t>12.32</a:t>
                      </a:r>
                      <a:endParaRPr lang="zh-CN" altLang="en-US" sz="1800" dirty="0"/>
                    </a:p>
                  </a:txBody>
                  <a:tcPr/>
                </a:tc>
              </a:tr>
              <a:tr h="365760">
                <a:tc gridSpan="4">
                  <a:txBody>
                    <a:bodyPr/>
                    <a:lstStyle/>
                    <a:p>
                      <a:endParaRPr lang="zh-CN" altLang="en-US" sz="1800" dirty="0"/>
                    </a:p>
                  </a:txBody>
                  <a:tcPr/>
                </a:tc>
                <a:tc hMerge="1">
                  <a:txBody>
                    <a:bodyPr/>
                    <a:lstStyle/>
                    <a:p>
                      <a:endParaRPr lang="zh-CN" altLang="en-US" dirty="0"/>
                    </a:p>
                  </a:txBody>
                  <a:tcPr/>
                </a:tc>
                <a:tc hMerge="1">
                  <a:txBody>
                    <a:bodyPr/>
                    <a:lstStyle/>
                    <a:p>
                      <a:endParaRPr lang="zh-CN" altLang="en-US"/>
                    </a:p>
                  </a:txBody>
                  <a:tcPr/>
                </a:tc>
                <a:tc hMerge="1">
                  <a:txBody>
                    <a:bodyPr/>
                    <a:lstStyle/>
                    <a:p>
                      <a:endParaRPr lang="zh-CN" altLang="en-US" dirty="0"/>
                    </a:p>
                  </a:txBody>
                  <a:tcPr/>
                </a:tc>
              </a:tr>
            </a:tbl>
          </a:graphicData>
        </a:graphic>
      </p:graphicFrame>
    </p:spTree>
    <p:extLst>
      <p:ext uri="{BB962C8B-B14F-4D97-AF65-F5344CB8AC3E}">
        <p14:creationId xmlns:p14="http://schemas.microsoft.com/office/powerpoint/2010/main" val="325714074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251077" y="731965"/>
            <a:ext cx="6172200" cy="511217"/>
          </a:xfrm>
          <a:prstGeom prst="rect">
            <a:avLst/>
          </a:prstGeom>
        </p:spPr>
        <p:txBody>
          <a:bodyPr>
            <a:normAutofit/>
          </a:bodyPr>
          <a:lstStyle>
            <a:lvl1pPr algn="ctr">
              <a:defRPr sz="4400">
                <a:solidFill>
                  <a:srgbClr val="2A79FF"/>
                </a:solidFill>
                <a:latin typeface="Arial"/>
                <a:ea typeface="Arial"/>
                <a:cs typeface="Arial"/>
                <a:sym typeface="Arial"/>
              </a:defRPr>
            </a:lvl1pPr>
            <a:lvl2pPr algn="ctr">
              <a:defRPr sz="4400">
                <a:solidFill>
                  <a:srgbClr val="2A79FF"/>
                </a:solidFill>
                <a:latin typeface="Arial"/>
                <a:ea typeface="Arial"/>
                <a:cs typeface="Arial"/>
                <a:sym typeface="Arial"/>
              </a:defRPr>
            </a:lvl2pPr>
            <a:lvl3pPr algn="ctr">
              <a:defRPr sz="4400">
                <a:solidFill>
                  <a:srgbClr val="2A79FF"/>
                </a:solidFill>
                <a:latin typeface="Arial"/>
                <a:ea typeface="Arial"/>
                <a:cs typeface="Arial"/>
                <a:sym typeface="Arial"/>
              </a:defRPr>
            </a:lvl3pPr>
            <a:lvl4pPr algn="ctr">
              <a:defRPr sz="4400">
                <a:solidFill>
                  <a:srgbClr val="2A79FF"/>
                </a:solidFill>
                <a:latin typeface="Arial"/>
                <a:ea typeface="Arial"/>
                <a:cs typeface="Arial"/>
                <a:sym typeface="Arial"/>
              </a:defRPr>
            </a:lvl4pPr>
            <a:lvl5pPr algn="ctr">
              <a:defRPr sz="4400">
                <a:solidFill>
                  <a:srgbClr val="2A79FF"/>
                </a:solidFill>
                <a:latin typeface="Arial"/>
                <a:ea typeface="Arial"/>
                <a:cs typeface="Arial"/>
                <a:sym typeface="Arial"/>
              </a:defRPr>
            </a:lvl5pPr>
            <a:lvl6pPr algn="ctr">
              <a:defRPr sz="4400">
                <a:solidFill>
                  <a:srgbClr val="2A79FF"/>
                </a:solidFill>
                <a:latin typeface="Arial"/>
                <a:ea typeface="Arial"/>
                <a:cs typeface="Arial"/>
                <a:sym typeface="Arial"/>
              </a:defRPr>
            </a:lvl6pPr>
            <a:lvl7pPr algn="ctr">
              <a:defRPr sz="4400">
                <a:solidFill>
                  <a:srgbClr val="2A79FF"/>
                </a:solidFill>
                <a:latin typeface="Arial"/>
                <a:ea typeface="Arial"/>
                <a:cs typeface="Arial"/>
                <a:sym typeface="Arial"/>
              </a:defRPr>
            </a:lvl7pPr>
            <a:lvl8pPr algn="ctr">
              <a:defRPr sz="4400">
                <a:solidFill>
                  <a:srgbClr val="2A79FF"/>
                </a:solidFill>
                <a:latin typeface="Arial"/>
                <a:ea typeface="Arial"/>
                <a:cs typeface="Arial"/>
                <a:sym typeface="Arial"/>
              </a:defRPr>
            </a:lvl8pPr>
            <a:lvl9pPr algn="ctr">
              <a:defRPr sz="4400">
                <a:solidFill>
                  <a:srgbClr val="2A79FF"/>
                </a:solidFill>
                <a:latin typeface="Arial"/>
                <a:ea typeface="Arial"/>
                <a:cs typeface="Arial"/>
                <a:sym typeface="Arial"/>
              </a:defRPr>
            </a:lvl9pPr>
          </a:lstStyle>
          <a:p>
            <a:pPr algn="l"/>
            <a:r>
              <a:rPr kumimoji="1" lang="en-US" altLang="zh-CN" sz="2400" dirty="0">
                <a:latin typeface="黑体"/>
                <a:ea typeface="黑体"/>
                <a:cs typeface="黑体"/>
              </a:rPr>
              <a:t>SO</a:t>
            </a:r>
            <a:r>
              <a:rPr kumimoji="1" lang="zh-CN" altLang="en-US" sz="2400" dirty="0">
                <a:latin typeface="黑体"/>
                <a:ea typeface="黑体"/>
                <a:cs typeface="黑体"/>
              </a:rPr>
              <a:t>高级加固</a:t>
            </a:r>
          </a:p>
        </p:txBody>
      </p:sp>
      <p:pic>
        <p:nvPicPr>
          <p:cNvPr id="3" name="图片 2"/>
          <p:cNvPicPr>
            <a:picLocks noChangeAspect="1"/>
          </p:cNvPicPr>
          <p:nvPr/>
        </p:nvPicPr>
        <p:blipFill>
          <a:blip r:embed="rId3"/>
          <a:stretch>
            <a:fillRect/>
          </a:stretch>
        </p:blipFill>
        <p:spPr>
          <a:xfrm>
            <a:off x="3031010" y="987575"/>
            <a:ext cx="6010266" cy="3655663"/>
          </a:xfrm>
          <a:prstGeom prst="rect">
            <a:avLst/>
          </a:prstGeom>
        </p:spPr>
      </p:pic>
      <p:sp>
        <p:nvSpPr>
          <p:cNvPr id="4" name="内容占位符 2"/>
          <p:cNvSpPr txBox="1">
            <a:spLocks/>
          </p:cNvSpPr>
          <p:nvPr/>
        </p:nvSpPr>
        <p:spPr>
          <a:xfrm>
            <a:off x="222255" y="1344565"/>
            <a:ext cx="2808755" cy="3435832"/>
          </a:xfrm>
          <a:prstGeom prst="rect">
            <a:avLst/>
          </a:prstGeom>
        </p:spPr>
        <p:txBody>
          <a:bodyPr>
            <a:normAutofit/>
          </a:bodyPr>
          <a:lstStyle>
            <a:lvl1pPr algn="ctr">
              <a:spcBef>
                <a:spcPts val="700"/>
              </a:spcBef>
              <a:defRPr sz="3200">
                <a:solidFill>
                  <a:srgbClr val="8BA7FF"/>
                </a:solidFill>
                <a:latin typeface="Arial"/>
                <a:ea typeface="Arial"/>
                <a:cs typeface="Arial"/>
                <a:sym typeface="Arial"/>
              </a:defRPr>
            </a:lvl1pPr>
            <a:lvl2pPr indent="457200" algn="ctr">
              <a:spcBef>
                <a:spcPts val="700"/>
              </a:spcBef>
              <a:defRPr sz="3200">
                <a:solidFill>
                  <a:srgbClr val="8BA7FF"/>
                </a:solidFill>
                <a:latin typeface="Arial"/>
                <a:ea typeface="Arial"/>
                <a:cs typeface="Arial"/>
                <a:sym typeface="Arial"/>
              </a:defRPr>
            </a:lvl2pPr>
            <a:lvl3pPr indent="914400" algn="ctr">
              <a:spcBef>
                <a:spcPts val="700"/>
              </a:spcBef>
              <a:defRPr sz="3200">
                <a:solidFill>
                  <a:srgbClr val="8BA7FF"/>
                </a:solidFill>
                <a:latin typeface="Arial"/>
                <a:ea typeface="Arial"/>
                <a:cs typeface="Arial"/>
                <a:sym typeface="Arial"/>
              </a:defRPr>
            </a:lvl3pPr>
            <a:lvl4pPr indent="1371600" algn="ctr">
              <a:spcBef>
                <a:spcPts val="700"/>
              </a:spcBef>
              <a:defRPr sz="3200">
                <a:solidFill>
                  <a:srgbClr val="8BA7FF"/>
                </a:solidFill>
                <a:latin typeface="Arial"/>
                <a:ea typeface="Arial"/>
                <a:cs typeface="Arial"/>
                <a:sym typeface="Arial"/>
              </a:defRPr>
            </a:lvl4pPr>
            <a:lvl5pPr indent="1828800" algn="ctr">
              <a:spcBef>
                <a:spcPts val="700"/>
              </a:spcBef>
              <a:defRPr sz="3200">
                <a:solidFill>
                  <a:srgbClr val="8BA7FF"/>
                </a:solidFill>
                <a:latin typeface="Arial"/>
                <a:ea typeface="Arial"/>
                <a:cs typeface="Arial"/>
                <a:sym typeface="Arial"/>
              </a:defRPr>
            </a:lvl5pPr>
            <a:lvl6pPr indent="2286000" algn="ctr">
              <a:spcBef>
                <a:spcPts val="700"/>
              </a:spcBef>
              <a:defRPr sz="3200">
                <a:solidFill>
                  <a:srgbClr val="8BA7FF"/>
                </a:solidFill>
                <a:latin typeface="Arial"/>
                <a:ea typeface="Arial"/>
                <a:cs typeface="Arial"/>
                <a:sym typeface="Arial"/>
              </a:defRPr>
            </a:lvl6pPr>
            <a:lvl7pPr indent="2743200" algn="ctr">
              <a:spcBef>
                <a:spcPts val="700"/>
              </a:spcBef>
              <a:defRPr sz="3200">
                <a:solidFill>
                  <a:srgbClr val="8BA7FF"/>
                </a:solidFill>
                <a:latin typeface="Arial"/>
                <a:ea typeface="Arial"/>
                <a:cs typeface="Arial"/>
                <a:sym typeface="Arial"/>
              </a:defRPr>
            </a:lvl7pPr>
            <a:lvl8pPr indent="3200400" algn="ctr">
              <a:spcBef>
                <a:spcPts val="700"/>
              </a:spcBef>
              <a:defRPr sz="3200">
                <a:solidFill>
                  <a:srgbClr val="8BA7FF"/>
                </a:solidFill>
                <a:latin typeface="Arial"/>
                <a:ea typeface="Arial"/>
                <a:cs typeface="Arial"/>
                <a:sym typeface="Arial"/>
              </a:defRPr>
            </a:lvl8pPr>
            <a:lvl9pPr indent="3657600" algn="ctr">
              <a:spcBef>
                <a:spcPts val="700"/>
              </a:spcBef>
              <a:defRPr sz="3200">
                <a:solidFill>
                  <a:srgbClr val="8BA7FF"/>
                </a:solidFill>
                <a:latin typeface="Arial"/>
                <a:ea typeface="Arial"/>
                <a:cs typeface="Arial"/>
                <a:sym typeface="Arial"/>
              </a:defRPr>
            </a:lvl9pPr>
          </a:lstStyle>
          <a:p>
            <a:pPr marL="285743" indent="-285743" algn="l">
              <a:buFont typeface="Arial" charset="0"/>
              <a:buChar char="•"/>
            </a:pPr>
            <a:r>
              <a:rPr kumimoji="1" lang="zh-CN" altLang="en-US" sz="1800" dirty="0">
                <a:solidFill>
                  <a:schemeClr val="accent2">
                    <a:lumMod val="75000"/>
                  </a:schemeClr>
                </a:solidFill>
                <a:latin typeface="黑体"/>
                <a:ea typeface="黑体"/>
                <a:cs typeface="黑体"/>
              </a:rPr>
              <a:t>由于</a:t>
            </a:r>
            <a:r>
              <a:rPr kumimoji="1" lang="en-US" altLang="zh-CN" sz="1800" dirty="0">
                <a:solidFill>
                  <a:schemeClr val="accent2">
                    <a:lumMod val="75000"/>
                  </a:schemeClr>
                </a:solidFill>
                <a:latin typeface="黑体"/>
                <a:ea typeface="黑体"/>
                <a:cs typeface="黑体"/>
              </a:rPr>
              <a:t>Android</a:t>
            </a:r>
            <a:r>
              <a:rPr kumimoji="1" lang="zh-CN" altLang="en-US" sz="1800" dirty="0">
                <a:solidFill>
                  <a:schemeClr val="accent2">
                    <a:lumMod val="75000"/>
                  </a:schemeClr>
                </a:solidFill>
                <a:latin typeface="黑体"/>
                <a:ea typeface="黑体"/>
                <a:cs typeface="黑体"/>
              </a:rPr>
              <a:t>的</a:t>
            </a:r>
            <a:r>
              <a:rPr kumimoji="1" lang="en-US" altLang="zh-CN" sz="1800" dirty="0">
                <a:solidFill>
                  <a:schemeClr val="accent2">
                    <a:lumMod val="75000"/>
                  </a:schemeClr>
                </a:solidFill>
                <a:latin typeface="黑体"/>
                <a:ea typeface="黑体"/>
                <a:cs typeface="黑体"/>
              </a:rPr>
              <a:t>java</a:t>
            </a:r>
            <a:r>
              <a:rPr kumimoji="1" lang="zh-CN" altLang="en-US" sz="1800" dirty="0">
                <a:solidFill>
                  <a:schemeClr val="accent2">
                    <a:lumMod val="75000"/>
                  </a:schemeClr>
                </a:solidFill>
                <a:latin typeface="黑体"/>
                <a:ea typeface="黑体"/>
                <a:cs typeface="黑体"/>
              </a:rPr>
              <a:t>代码比较容易被逆向，很多开发者将核心逻辑用</a:t>
            </a:r>
            <a:r>
              <a:rPr kumimoji="1" lang="en-US" altLang="zh-CN" sz="1800" dirty="0">
                <a:solidFill>
                  <a:schemeClr val="accent2">
                    <a:lumMod val="75000"/>
                  </a:schemeClr>
                </a:solidFill>
                <a:latin typeface="黑体"/>
                <a:ea typeface="黑体"/>
                <a:cs typeface="黑体"/>
              </a:rPr>
              <a:t>native</a:t>
            </a:r>
            <a:r>
              <a:rPr kumimoji="1" lang="zh-CN" altLang="en-US" sz="1800" dirty="0">
                <a:solidFill>
                  <a:schemeClr val="accent2">
                    <a:lumMod val="75000"/>
                  </a:schemeClr>
                </a:solidFill>
                <a:latin typeface="黑体"/>
                <a:ea typeface="黑体"/>
                <a:cs typeface="黑体"/>
              </a:rPr>
              <a:t> </a:t>
            </a:r>
            <a:r>
              <a:rPr kumimoji="1" lang="en-US" altLang="zh-CN" sz="1800" dirty="0">
                <a:solidFill>
                  <a:schemeClr val="accent2">
                    <a:lumMod val="75000"/>
                  </a:schemeClr>
                </a:solidFill>
                <a:latin typeface="黑体"/>
                <a:ea typeface="黑体"/>
                <a:cs typeface="黑体"/>
              </a:rPr>
              <a:t>C</a:t>
            </a:r>
            <a:r>
              <a:rPr kumimoji="1" lang="zh-CN" altLang="en-US" sz="1800" dirty="0">
                <a:solidFill>
                  <a:schemeClr val="accent2">
                    <a:lumMod val="75000"/>
                  </a:schemeClr>
                </a:solidFill>
                <a:latin typeface="黑体"/>
                <a:ea typeface="黑体"/>
                <a:cs typeface="黑体"/>
              </a:rPr>
              <a:t> 编写</a:t>
            </a:r>
            <a:endParaRPr kumimoji="1" lang="en-US" altLang="zh-CN" sz="1800" dirty="0">
              <a:solidFill>
                <a:schemeClr val="accent2">
                  <a:lumMod val="75000"/>
                </a:schemeClr>
              </a:solidFill>
              <a:latin typeface="黑体"/>
              <a:ea typeface="黑体"/>
              <a:cs typeface="黑体"/>
            </a:endParaRPr>
          </a:p>
          <a:p>
            <a:pPr marL="285743" indent="-285743" algn="l">
              <a:buFont typeface="Arial" charset="0"/>
              <a:buChar char="•"/>
            </a:pPr>
            <a:endParaRPr kumimoji="1" lang="en-US" altLang="zh-CN" sz="1800" dirty="0">
              <a:solidFill>
                <a:schemeClr val="accent2">
                  <a:lumMod val="75000"/>
                </a:schemeClr>
              </a:solidFill>
              <a:latin typeface="黑体"/>
              <a:ea typeface="黑体"/>
              <a:cs typeface="黑体"/>
            </a:endParaRPr>
          </a:p>
          <a:p>
            <a:pPr marL="285743" indent="-285743" algn="l">
              <a:buFont typeface="Arial" charset="0"/>
              <a:buChar char="•"/>
            </a:pPr>
            <a:r>
              <a:rPr kumimoji="1" lang="zh-CN" altLang="en-US" sz="1800" dirty="0">
                <a:solidFill>
                  <a:schemeClr val="accent2">
                    <a:lumMod val="75000"/>
                  </a:schemeClr>
                </a:solidFill>
                <a:latin typeface="黑体"/>
                <a:ea typeface="黑体"/>
                <a:cs typeface="黑体"/>
              </a:rPr>
              <a:t>但其实未经保护的</a:t>
            </a:r>
            <a:r>
              <a:rPr kumimoji="1" lang="en-US" altLang="zh-CN" sz="1800" dirty="0">
                <a:solidFill>
                  <a:schemeClr val="accent2">
                    <a:lumMod val="75000"/>
                  </a:schemeClr>
                </a:solidFill>
                <a:latin typeface="黑体"/>
                <a:ea typeface="黑体"/>
                <a:cs typeface="黑体"/>
              </a:rPr>
              <a:t>native</a:t>
            </a:r>
            <a:r>
              <a:rPr kumimoji="1" lang="zh-CN" altLang="en-US" sz="1800" dirty="0">
                <a:solidFill>
                  <a:schemeClr val="accent2">
                    <a:lumMod val="75000"/>
                  </a:schemeClr>
                </a:solidFill>
                <a:latin typeface="黑体"/>
                <a:ea typeface="黑体"/>
                <a:cs typeface="黑体"/>
              </a:rPr>
              <a:t>指令也是很容易逆向的。</a:t>
            </a:r>
            <a:endParaRPr kumimoji="1" lang="en-US" altLang="zh-CN" sz="1800" dirty="0">
              <a:solidFill>
                <a:schemeClr val="accent2">
                  <a:lumMod val="75000"/>
                </a:schemeClr>
              </a:solidFill>
              <a:latin typeface="黑体"/>
              <a:ea typeface="黑体"/>
              <a:cs typeface="黑体"/>
            </a:endParaRPr>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6138" y="1871648"/>
            <a:ext cx="5543550" cy="2143125"/>
          </a:xfrm>
          <a:prstGeom prst="rect">
            <a:avLst/>
          </a:prstGeom>
        </p:spPr>
      </p:pic>
    </p:spTree>
    <p:extLst>
      <p:ext uri="{BB962C8B-B14F-4D97-AF65-F5344CB8AC3E}">
        <p14:creationId xmlns:p14="http://schemas.microsoft.com/office/powerpoint/2010/main" val="119439249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animEffect transition="in" filter="blinds(horizontal)">
                                      <p:cBhvr>
                                        <p:cTn id="11" dur="500"/>
                                        <p:tgtEl>
                                          <p:spTgt spid="4">
                                            <p:txEl>
                                              <p:pRg st="2" end="2"/>
                                            </p:txEl>
                                          </p:spTgt>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251077" y="731965"/>
            <a:ext cx="6172200" cy="511217"/>
          </a:xfrm>
          <a:prstGeom prst="rect">
            <a:avLst/>
          </a:prstGeom>
        </p:spPr>
        <p:txBody>
          <a:bodyPr>
            <a:normAutofit/>
          </a:bodyPr>
          <a:lstStyle>
            <a:lvl1pPr algn="ctr">
              <a:defRPr sz="4400">
                <a:solidFill>
                  <a:srgbClr val="2A79FF"/>
                </a:solidFill>
                <a:latin typeface="Arial"/>
                <a:ea typeface="Arial"/>
                <a:cs typeface="Arial"/>
                <a:sym typeface="Arial"/>
              </a:defRPr>
            </a:lvl1pPr>
            <a:lvl2pPr algn="ctr">
              <a:defRPr sz="4400">
                <a:solidFill>
                  <a:srgbClr val="2A79FF"/>
                </a:solidFill>
                <a:latin typeface="Arial"/>
                <a:ea typeface="Arial"/>
                <a:cs typeface="Arial"/>
                <a:sym typeface="Arial"/>
              </a:defRPr>
            </a:lvl2pPr>
            <a:lvl3pPr algn="ctr">
              <a:defRPr sz="4400">
                <a:solidFill>
                  <a:srgbClr val="2A79FF"/>
                </a:solidFill>
                <a:latin typeface="Arial"/>
                <a:ea typeface="Arial"/>
                <a:cs typeface="Arial"/>
                <a:sym typeface="Arial"/>
              </a:defRPr>
            </a:lvl3pPr>
            <a:lvl4pPr algn="ctr">
              <a:defRPr sz="4400">
                <a:solidFill>
                  <a:srgbClr val="2A79FF"/>
                </a:solidFill>
                <a:latin typeface="Arial"/>
                <a:ea typeface="Arial"/>
                <a:cs typeface="Arial"/>
                <a:sym typeface="Arial"/>
              </a:defRPr>
            </a:lvl4pPr>
            <a:lvl5pPr algn="ctr">
              <a:defRPr sz="4400">
                <a:solidFill>
                  <a:srgbClr val="2A79FF"/>
                </a:solidFill>
                <a:latin typeface="Arial"/>
                <a:ea typeface="Arial"/>
                <a:cs typeface="Arial"/>
                <a:sym typeface="Arial"/>
              </a:defRPr>
            </a:lvl5pPr>
            <a:lvl6pPr algn="ctr">
              <a:defRPr sz="4400">
                <a:solidFill>
                  <a:srgbClr val="2A79FF"/>
                </a:solidFill>
                <a:latin typeface="Arial"/>
                <a:ea typeface="Arial"/>
                <a:cs typeface="Arial"/>
                <a:sym typeface="Arial"/>
              </a:defRPr>
            </a:lvl6pPr>
            <a:lvl7pPr algn="ctr">
              <a:defRPr sz="4400">
                <a:solidFill>
                  <a:srgbClr val="2A79FF"/>
                </a:solidFill>
                <a:latin typeface="Arial"/>
                <a:ea typeface="Arial"/>
                <a:cs typeface="Arial"/>
                <a:sym typeface="Arial"/>
              </a:defRPr>
            </a:lvl7pPr>
            <a:lvl8pPr algn="ctr">
              <a:defRPr sz="4400">
                <a:solidFill>
                  <a:srgbClr val="2A79FF"/>
                </a:solidFill>
                <a:latin typeface="Arial"/>
                <a:ea typeface="Arial"/>
                <a:cs typeface="Arial"/>
                <a:sym typeface="Arial"/>
              </a:defRPr>
            </a:lvl8pPr>
            <a:lvl9pPr algn="ctr">
              <a:defRPr sz="4400">
                <a:solidFill>
                  <a:srgbClr val="2A79FF"/>
                </a:solidFill>
                <a:latin typeface="Arial"/>
                <a:ea typeface="Arial"/>
                <a:cs typeface="Arial"/>
                <a:sym typeface="Arial"/>
              </a:defRPr>
            </a:lvl9pPr>
          </a:lstStyle>
          <a:p>
            <a:pPr algn="l"/>
            <a:r>
              <a:rPr kumimoji="1" lang="en-US" altLang="zh-CN" sz="2400" dirty="0">
                <a:latin typeface="黑体"/>
                <a:ea typeface="黑体"/>
                <a:cs typeface="黑体"/>
              </a:rPr>
              <a:t>SO</a:t>
            </a:r>
            <a:r>
              <a:rPr kumimoji="1" lang="zh-CN" altLang="en-US" sz="2400" dirty="0">
                <a:latin typeface="黑体"/>
                <a:ea typeface="黑体"/>
                <a:cs typeface="黑体"/>
              </a:rPr>
              <a:t>高级加固</a:t>
            </a:r>
          </a:p>
        </p:txBody>
      </p:sp>
      <p:sp>
        <p:nvSpPr>
          <p:cNvPr id="6" name="文本框 5"/>
          <p:cNvSpPr txBox="1"/>
          <p:nvPr/>
        </p:nvSpPr>
        <p:spPr>
          <a:xfrm>
            <a:off x="2278966" y="802909"/>
            <a:ext cx="1015661"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zh-CN" altLang="en-US" dirty="0"/>
              <a:t>最终效果</a:t>
            </a:r>
          </a:p>
        </p:txBody>
      </p:sp>
      <p:pic>
        <p:nvPicPr>
          <p:cNvPr id="7" name="图片 6"/>
          <p:cNvPicPr/>
          <p:nvPr/>
        </p:nvPicPr>
        <p:blipFill>
          <a:blip r:embed="rId3"/>
          <a:stretch>
            <a:fillRect/>
          </a:stretch>
        </p:blipFill>
        <p:spPr>
          <a:xfrm>
            <a:off x="1977048" y="1314126"/>
            <a:ext cx="5042730" cy="3708595"/>
          </a:xfrm>
          <a:prstGeom prst="rect">
            <a:avLst/>
          </a:prstGeom>
        </p:spPr>
      </p:pic>
    </p:spTree>
    <p:extLst>
      <p:ext uri="{BB962C8B-B14F-4D97-AF65-F5344CB8AC3E}">
        <p14:creationId xmlns:p14="http://schemas.microsoft.com/office/powerpoint/2010/main" val="3677100645"/>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2620" y="834024"/>
            <a:ext cx="927239" cy="461665"/>
          </a:xfrm>
          <a:prstGeom prst="rect">
            <a:avLst/>
          </a:prstGeom>
          <a:noFill/>
        </p:spPr>
        <p:txBody>
          <a:bodyPr wrap="square" rtlCol="0">
            <a:spAutoFit/>
          </a:bodyPr>
          <a:lstStyle/>
          <a:p>
            <a:r>
              <a:rPr lang="zh-CN" altLang="en-US" sz="2400" b="1" dirty="0"/>
              <a:t>总结</a:t>
            </a:r>
          </a:p>
        </p:txBody>
      </p:sp>
      <p:sp>
        <p:nvSpPr>
          <p:cNvPr id="3" name="矩形 2"/>
          <p:cNvSpPr/>
          <p:nvPr/>
        </p:nvSpPr>
        <p:spPr>
          <a:xfrm>
            <a:off x="632625" y="1308463"/>
            <a:ext cx="1013296" cy="276999"/>
          </a:xfrm>
          <a:prstGeom prst="rect">
            <a:avLst/>
          </a:prstGeom>
        </p:spPr>
        <p:txBody>
          <a:bodyPr wrap="square">
            <a:spAutoFit/>
          </a:bodyPr>
          <a:lstStyle/>
          <a:p>
            <a:r>
              <a:rPr lang="zh-CN" altLang="en-US" sz="1200" dirty="0">
                <a:solidFill>
                  <a:schemeClr val="bg1">
                    <a:lumMod val="50000"/>
                  </a:schemeClr>
                </a:solidFill>
              </a:rPr>
              <a:t>威胁无视化</a:t>
            </a:r>
            <a:endParaRPr lang="en-US" altLang="zh-CN" sz="1200" dirty="0">
              <a:solidFill>
                <a:schemeClr val="bg1">
                  <a:lumMod val="50000"/>
                </a:schemeClr>
              </a:solidFill>
            </a:endParaRPr>
          </a:p>
        </p:txBody>
      </p:sp>
      <p:pic>
        <p:nvPicPr>
          <p:cNvPr id="33" name="image9.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94401" y="881463"/>
            <a:ext cx="2569843" cy="1481308"/>
          </a:xfrm>
          <a:prstGeom prst="rect">
            <a:avLst/>
          </a:prstGeom>
          <a:ln w="12700" cap="flat">
            <a:noFill/>
            <a:miter lim="400000"/>
          </a:ln>
          <a:effectLst/>
        </p:spPr>
      </p:pic>
      <p:pic>
        <p:nvPicPr>
          <p:cNvPr id="34" name="image11.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183583" y="1624570"/>
            <a:ext cx="1709488" cy="3250646"/>
          </a:xfrm>
          <a:prstGeom prst="rect">
            <a:avLst/>
          </a:prstGeom>
          <a:ln w="12700" cap="flat">
            <a:noFill/>
            <a:miter lim="400000"/>
          </a:ln>
          <a:effectLst/>
        </p:spPr>
      </p:pic>
      <p:pic>
        <p:nvPicPr>
          <p:cNvPr id="35" name="image12.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568450" y="1624570"/>
            <a:ext cx="1047389" cy="3250646"/>
          </a:xfrm>
          <a:prstGeom prst="rect">
            <a:avLst/>
          </a:prstGeom>
          <a:ln w="12700" cap="flat">
            <a:noFill/>
            <a:miter lim="400000"/>
          </a:ln>
          <a:effectLst/>
        </p:spPr>
      </p:pic>
      <p:pic>
        <p:nvPicPr>
          <p:cNvPr id="36" name="image13.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025617" y="1624570"/>
            <a:ext cx="1047390" cy="3250646"/>
          </a:xfrm>
          <a:prstGeom prst="rect">
            <a:avLst/>
          </a:prstGeom>
          <a:ln w="12700" cap="flat">
            <a:noFill/>
            <a:miter lim="400000"/>
          </a:ln>
          <a:effectLst/>
        </p:spPr>
      </p:pic>
      <p:pic>
        <p:nvPicPr>
          <p:cNvPr id="37" name="image14.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793798" y="1624570"/>
            <a:ext cx="1709488" cy="3250646"/>
          </a:xfrm>
          <a:prstGeom prst="rect">
            <a:avLst/>
          </a:prstGeom>
          <a:ln w="12700" cap="flat">
            <a:noFill/>
            <a:miter lim="400000"/>
          </a:ln>
          <a:effectLst/>
        </p:spPr>
      </p:pic>
    </p:spTree>
    <p:extLst>
      <p:ext uri="{BB962C8B-B14F-4D97-AF65-F5344CB8AC3E}">
        <p14:creationId xmlns:p14="http://schemas.microsoft.com/office/powerpoint/2010/main" val="157597813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dissolve">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nodeType="click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checkerboard(across)">
                                      <p:cBhvr>
                                        <p:cTn id="18" dur="500"/>
                                        <p:tgtEl>
                                          <p:spTgt spid="33"/>
                                        </p:tgtEl>
                                      </p:cBhvr>
                                    </p:animEffect>
                                  </p:childTnLst>
                                </p:cTn>
                              </p:par>
                              <p:par>
                                <p:cTn id="19" presetID="5" presetClass="entr" presetSubtype="1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checkerboard(across)">
                                      <p:cBhvr>
                                        <p:cTn id="21" dur="500"/>
                                        <p:tgtEl>
                                          <p:spTgt spid="34"/>
                                        </p:tgtEl>
                                      </p:cBhvr>
                                    </p:animEffect>
                                  </p:childTnLst>
                                </p:cTn>
                              </p:par>
                              <p:par>
                                <p:cTn id="22" presetID="5" presetClass="entr" presetSubtype="10" fill="hold"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checkerboard(across)">
                                      <p:cBhvr>
                                        <p:cTn id="24" dur="500"/>
                                        <p:tgtEl>
                                          <p:spTgt spid="35"/>
                                        </p:tgtEl>
                                      </p:cBhvr>
                                    </p:animEffect>
                                  </p:childTnLst>
                                </p:cTn>
                              </p:par>
                              <p:par>
                                <p:cTn id="25" presetID="5" presetClass="entr" presetSubtype="10" fill="hold"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checkerboard(across)">
                                      <p:cBhvr>
                                        <p:cTn id="27" dur="500"/>
                                        <p:tgtEl>
                                          <p:spTgt spid="36"/>
                                        </p:tgtEl>
                                      </p:cBhvr>
                                    </p:animEffect>
                                  </p:childTnLst>
                                </p:cTn>
                              </p:par>
                              <p:par>
                                <p:cTn id="28" presetID="5" presetClass="entr" presetSubtype="10" fill="hold"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checkerboard(across)">
                                      <p:cBhvr>
                                        <p:cTn id="3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3793519" y="2543735"/>
            <a:ext cx="4746371" cy="881444"/>
            <a:chOff x="2198538" y="1417519"/>
            <a:chExt cx="4746371" cy="881444"/>
          </a:xfrm>
        </p:grpSpPr>
        <p:sp>
          <p:nvSpPr>
            <p:cNvPr id="4" name="文本框 2"/>
            <p:cNvSpPr txBox="1"/>
            <p:nvPr/>
          </p:nvSpPr>
          <p:spPr>
            <a:xfrm>
              <a:off x="2198538" y="1417519"/>
              <a:ext cx="4523971" cy="654035"/>
            </a:xfrm>
            <a:prstGeom prst="rect">
              <a:avLst/>
            </a:prstGeom>
            <a:noFill/>
          </p:spPr>
          <p:txBody>
            <a:bodyPr wrap="square" lIns="68589" tIns="34295" rIns="68589" bIns="34295" rtlCol="0">
              <a:spAutoFit/>
            </a:bodyPr>
            <a:lstStyle/>
            <a:p>
              <a:r>
                <a:rPr lang="zh-CN" altLang="en-US" sz="3800" b="1" dirty="0" smtClean="0">
                  <a:solidFill>
                    <a:srgbClr val="0066CC"/>
                  </a:solidFill>
                  <a:latin typeface="微软雅黑" pitchFamily="34" charset="-122"/>
                  <a:ea typeface="微软雅黑" pitchFamily="34" charset="-122"/>
                  <a:cs typeface="Arial Unicode MS" panose="020B0604020202020204" pitchFamily="34" charset="-122"/>
                </a:rPr>
                <a:t>谢谢！</a:t>
              </a:r>
              <a:endParaRPr lang="en-US" altLang="zh-CN" sz="3800" b="1" dirty="0">
                <a:solidFill>
                  <a:srgbClr val="0066CC"/>
                </a:solidFill>
                <a:latin typeface="微软雅黑" pitchFamily="34" charset="-122"/>
                <a:ea typeface="微软雅黑" pitchFamily="34" charset="-122"/>
                <a:cs typeface="Arial Unicode MS" panose="020B0604020202020204" pitchFamily="34" charset="-122"/>
              </a:endParaRPr>
            </a:p>
          </p:txBody>
        </p:sp>
        <p:sp>
          <p:nvSpPr>
            <p:cNvPr id="5" name="文本框 3"/>
            <p:cNvSpPr txBox="1"/>
            <p:nvPr/>
          </p:nvSpPr>
          <p:spPr>
            <a:xfrm>
              <a:off x="2203578" y="2014260"/>
              <a:ext cx="4741331" cy="284703"/>
            </a:xfrm>
            <a:prstGeom prst="rect">
              <a:avLst/>
            </a:prstGeom>
            <a:noFill/>
          </p:spPr>
          <p:txBody>
            <a:bodyPr wrap="square" lIns="68589" tIns="34295" rIns="68589" bIns="34295" rtlCol="0">
              <a:spAutoFit/>
            </a:bodyPr>
            <a:lstStyle/>
            <a:p>
              <a:endParaRPr lang="en-US" altLang="zh-CN" sz="1400" dirty="0">
                <a:solidFill>
                  <a:srgbClr val="0066CC"/>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spTree>
    <p:extLst>
      <p:ext uri="{BB962C8B-B14F-4D97-AF65-F5344CB8AC3E}">
        <p14:creationId xmlns:p14="http://schemas.microsoft.com/office/powerpoint/2010/main" val="3598546482"/>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1217843" y="2207136"/>
            <a:ext cx="5019910" cy="1357893"/>
            <a:chOff x="1924999" y="941070"/>
            <a:chExt cx="5019910" cy="1357893"/>
          </a:xfrm>
        </p:grpSpPr>
        <p:sp>
          <p:nvSpPr>
            <p:cNvPr id="3" name="文本框 1"/>
            <p:cNvSpPr txBox="1"/>
            <p:nvPr/>
          </p:nvSpPr>
          <p:spPr>
            <a:xfrm>
              <a:off x="2185552" y="1013079"/>
              <a:ext cx="4227901" cy="484758"/>
            </a:xfrm>
            <a:prstGeom prst="rect">
              <a:avLst/>
            </a:prstGeom>
            <a:noFill/>
          </p:spPr>
          <p:txBody>
            <a:bodyPr wrap="square" lIns="68589" tIns="34295" rIns="68589" bIns="34295" rtlCol="0">
              <a:spAutoFit/>
            </a:bodyPr>
            <a:lstStyle/>
            <a:p>
              <a:r>
                <a:rPr lang="zh-CN" altLang="en-US" sz="2700" dirty="0">
                  <a:solidFill>
                    <a:srgbClr val="0066CC"/>
                  </a:solidFill>
                  <a:latin typeface="微软雅黑" pitchFamily="34" charset="-122"/>
                  <a:ea typeface="微软雅黑" pitchFamily="34" charset="-122"/>
                  <a:cs typeface="Arial Unicode MS" panose="020B0604020202020204" pitchFamily="34" charset="-122"/>
                </a:rPr>
                <a:t>阿里聚安全</a:t>
              </a:r>
            </a:p>
          </p:txBody>
        </p:sp>
        <p:sp>
          <p:nvSpPr>
            <p:cNvPr id="4" name="文本框 2"/>
            <p:cNvSpPr txBox="1"/>
            <p:nvPr/>
          </p:nvSpPr>
          <p:spPr>
            <a:xfrm>
              <a:off x="2198538" y="1417519"/>
              <a:ext cx="4523971" cy="654035"/>
            </a:xfrm>
            <a:prstGeom prst="rect">
              <a:avLst/>
            </a:prstGeom>
            <a:noFill/>
          </p:spPr>
          <p:txBody>
            <a:bodyPr wrap="square" lIns="68589" tIns="34295" rIns="68589" bIns="34295" rtlCol="0">
              <a:spAutoFit/>
            </a:bodyPr>
            <a:lstStyle/>
            <a:p>
              <a:r>
                <a:rPr lang="zh-CN" altLang="en-US" sz="3800" b="1" dirty="0">
                  <a:solidFill>
                    <a:srgbClr val="0066CC"/>
                  </a:solidFill>
                  <a:latin typeface="微软雅黑" pitchFamily="34" charset="-122"/>
                  <a:ea typeface="微软雅黑" pitchFamily="34" charset="-122"/>
                  <a:cs typeface="Arial Unicode MS" panose="020B0604020202020204" pitchFamily="34" charset="-122"/>
                </a:rPr>
                <a:t>移动互联网安全特性</a:t>
              </a:r>
              <a:endParaRPr lang="en-US" altLang="zh-CN" sz="3800" b="1" dirty="0">
                <a:solidFill>
                  <a:srgbClr val="0066CC"/>
                </a:solidFill>
                <a:latin typeface="微软雅黑" pitchFamily="34" charset="-122"/>
                <a:ea typeface="微软雅黑" pitchFamily="34" charset="-122"/>
                <a:cs typeface="Arial Unicode MS" panose="020B0604020202020204" pitchFamily="34" charset="-122"/>
              </a:endParaRPr>
            </a:p>
          </p:txBody>
        </p:sp>
        <p:sp>
          <p:nvSpPr>
            <p:cNvPr id="5" name="文本框 3"/>
            <p:cNvSpPr txBox="1"/>
            <p:nvPr/>
          </p:nvSpPr>
          <p:spPr>
            <a:xfrm>
              <a:off x="2203578" y="2014260"/>
              <a:ext cx="4741331" cy="284703"/>
            </a:xfrm>
            <a:prstGeom prst="rect">
              <a:avLst/>
            </a:prstGeom>
            <a:noFill/>
          </p:spPr>
          <p:txBody>
            <a:bodyPr wrap="square" lIns="68589" tIns="34295" rIns="68589" bIns="34295" rtlCol="0">
              <a:spAutoFit/>
            </a:bodyPr>
            <a:lstStyle/>
            <a:p>
              <a:endParaRPr lang="en-US" altLang="zh-CN" sz="1400" dirty="0">
                <a:solidFill>
                  <a:srgbClr val="0066CC"/>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cxnSp>
          <p:nvCxnSpPr>
            <p:cNvPr id="6" name="直接连接符 6"/>
            <p:cNvCxnSpPr/>
            <p:nvPr/>
          </p:nvCxnSpPr>
          <p:spPr>
            <a:xfrm rot="16200000" flipH="1">
              <a:off x="1345641" y="1520428"/>
              <a:ext cx="1172860" cy="14143"/>
            </a:xfrm>
            <a:prstGeom prst="line">
              <a:avLst/>
            </a:prstGeom>
            <a:ln w="25400">
              <a:solidFill>
                <a:srgbClr val="0066C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47370964"/>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9654" y="707024"/>
            <a:ext cx="3929247" cy="461665"/>
          </a:xfrm>
          <a:prstGeom prst="rect">
            <a:avLst/>
          </a:prstGeom>
          <a:noFill/>
        </p:spPr>
        <p:txBody>
          <a:bodyPr wrap="square" rtlCol="0">
            <a:spAutoFit/>
          </a:bodyPr>
          <a:lstStyle/>
          <a:p>
            <a:r>
              <a:rPr lang="zh-CN" altLang="en-US" sz="2400" b="1" dirty="0"/>
              <a:t>层出不穷的移动端</a:t>
            </a:r>
            <a:r>
              <a:rPr lang="en-US" altLang="zh-CN" sz="2400" b="1" dirty="0"/>
              <a:t>APP</a:t>
            </a:r>
            <a:r>
              <a:rPr lang="zh-CN" altLang="en-US" sz="2400" b="1" dirty="0"/>
              <a:t>漏洞</a:t>
            </a:r>
          </a:p>
        </p:txBody>
      </p:sp>
      <p:pic>
        <p:nvPicPr>
          <p:cNvPr id="30" name="图片 29"/>
          <p:cNvPicPr>
            <a:picLocks noChangeAspect="1"/>
          </p:cNvPicPr>
          <p:nvPr/>
        </p:nvPicPr>
        <p:blipFill>
          <a:blip r:embed="rId3"/>
          <a:stretch>
            <a:fillRect/>
          </a:stretch>
        </p:blipFill>
        <p:spPr>
          <a:xfrm>
            <a:off x="206655" y="1262242"/>
            <a:ext cx="4309074" cy="3754258"/>
          </a:xfrm>
          <a:prstGeom prst="rect">
            <a:avLst/>
          </a:prstGeom>
        </p:spPr>
      </p:pic>
      <p:sp>
        <p:nvSpPr>
          <p:cNvPr id="32" name="文本框 31"/>
          <p:cNvSpPr txBox="1"/>
          <p:nvPr/>
        </p:nvSpPr>
        <p:spPr>
          <a:xfrm>
            <a:off x="5557281" y="707025"/>
            <a:ext cx="3586720" cy="461665"/>
          </a:xfrm>
          <a:prstGeom prst="rect">
            <a:avLst/>
          </a:prstGeom>
          <a:noFill/>
        </p:spPr>
        <p:txBody>
          <a:bodyPr wrap="square" rtlCol="0">
            <a:spAutoFit/>
          </a:bodyPr>
          <a:lstStyle/>
          <a:p>
            <a:r>
              <a:rPr lang="zh-CN" altLang="en-US" sz="2400" b="1" dirty="0"/>
              <a:t>系统级通用提权漏洞</a:t>
            </a:r>
          </a:p>
        </p:txBody>
      </p:sp>
      <p:sp>
        <p:nvSpPr>
          <p:cNvPr id="33" name="文本框 32"/>
          <p:cNvSpPr txBox="1"/>
          <p:nvPr/>
        </p:nvSpPr>
        <p:spPr>
          <a:xfrm>
            <a:off x="6161649" y="1951670"/>
            <a:ext cx="1746630"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en-US" altLang="zh-CN" dirty="0"/>
              <a:t>CVE-2013-6282</a:t>
            </a:r>
            <a:endParaRPr lang="zh-CN" altLang="en-US" dirty="0"/>
          </a:p>
        </p:txBody>
      </p:sp>
      <p:sp>
        <p:nvSpPr>
          <p:cNvPr id="34" name="文本框 33"/>
          <p:cNvSpPr txBox="1"/>
          <p:nvPr/>
        </p:nvSpPr>
        <p:spPr>
          <a:xfrm>
            <a:off x="6176835" y="2669735"/>
            <a:ext cx="1746630"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en-US" altLang="zh-CN" dirty="0"/>
              <a:t>CVE-2014-3153</a:t>
            </a:r>
            <a:endParaRPr lang="zh-CN" altLang="en-US" dirty="0"/>
          </a:p>
        </p:txBody>
      </p:sp>
      <p:sp>
        <p:nvSpPr>
          <p:cNvPr id="35" name="文本框 34"/>
          <p:cNvSpPr txBox="1"/>
          <p:nvPr/>
        </p:nvSpPr>
        <p:spPr>
          <a:xfrm>
            <a:off x="6176835" y="3318466"/>
            <a:ext cx="1746630"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en-US" altLang="zh-CN" dirty="0" smtClean="0"/>
              <a:t>CVE-2015-3636</a:t>
            </a:r>
            <a:endParaRPr lang="zh-CN" altLang="en-US" dirty="0"/>
          </a:p>
        </p:txBody>
      </p:sp>
      <p:sp>
        <p:nvSpPr>
          <p:cNvPr id="36" name="文本框 35"/>
          <p:cNvSpPr txBox="1"/>
          <p:nvPr/>
        </p:nvSpPr>
        <p:spPr>
          <a:xfrm>
            <a:off x="6176835" y="3999857"/>
            <a:ext cx="1746630"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defTabSz="914378" rtl="0" latinLnBrk="1" hangingPunct="0"/>
            <a:r>
              <a:rPr lang="en-US" altLang="zh-CN" dirty="0" smtClean="0"/>
              <a:t>CVE-2015-1805</a:t>
            </a:r>
            <a:endParaRPr lang="zh-CN" altLang="en-US" dirty="0"/>
          </a:p>
        </p:txBody>
      </p:sp>
    </p:spTree>
    <p:extLst>
      <p:ext uri="{BB962C8B-B14F-4D97-AF65-F5344CB8AC3E}">
        <p14:creationId xmlns:p14="http://schemas.microsoft.com/office/powerpoint/2010/main" val="1049626873"/>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 19"/>
          <p:cNvGrpSpPr/>
          <p:nvPr/>
        </p:nvGrpSpPr>
        <p:grpSpPr>
          <a:xfrm>
            <a:off x="4173822" y="2444429"/>
            <a:ext cx="4619596" cy="1314820"/>
            <a:chOff x="457200" y="4733432"/>
            <a:chExt cx="8229600" cy="1753093"/>
          </a:xfrm>
        </p:grpSpPr>
        <p:sp>
          <p:nvSpPr>
            <p:cNvPr id="21" name="标题 1"/>
            <p:cNvSpPr txBox="1">
              <a:spLocks/>
            </p:cNvSpPr>
            <p:nvPr/>
          </p:nvSpPr>
          <p:spPr>
            <a:xfrm>
              <a:off x="457200" y="4733432"/>
              <a:ext cx="8229600" cy="1143000"/>
            </a:xfrm>
            <a:prstGeom prst="rect">
              <a:avLst/>
            </a:prstGeom>
          </p:spPr>
          <p:txBody>
            <a:bodyPr vert="horz" lIns="68580" tIns="34290" rIns="68580" bIns="34290" rtlCol="0" anchor="ctr">
              <a:normAutofit/>
            </a:bodyPr>
            <a:lstStyle>
              <a:lvl1pPr algn="ctr" defTabSz="457200" rtl="0" eaLnBrk="1" latinLnBrk="0" hangingPunct="1">
                <a:spcBef>
                  <a:spcPct val="0"/>
                </a:spcBef>
                <a:buNone/>
                <a:defRPr sz="4400" kern="1200">
                  <a:solidFill>
                    <a:schemeClr val="tx1"/>
                  </a:solidFill>
                  <a:latin typeface="微软雅黑"/>
                  <a:ea typeface="微软雅黑"/>
                  <a:cs typeface="微软雅黑"/>
                </a:defRPr>
              </a:lvl1pPr>
            </a:lstStyle>
            <a:p>
              <a:r>
                <a:rPr kumimoji="1" lang="zh-CN" altLang="en-US" sz="3300" dirty="0"/>
                <a:t>以价值为导向的安全</a:t>
              </a:r>
            </a:p>
          </p:txBody>
        </p:sp>
        <p:sp>
          <p:nvSpPr>
            <p:cNvPr id="22" name="内容占位符 2"/>
            <p:cNvSpPr txBox="1">
              <a:spLocks/>
            </p:cNvSpPr>
            <p:nvPr/>
          </p:nvSpPr>
          <p:spPr>
            <a:xfrm>
              <a:off x="457200" y="5857876"/>
              <a:ext cx="8229600" cy="628649"/>
            </a:xfrm>
            <a:prstGeom prst="rect">
              <a:avLst/>
            </a:prstGeom>
          </p:spPr>
          <p:txBody>
            <a:bodyPr vert="horz" lIns="68580" tIns="34290" rIns="68580" bIns="34290" rtlCol="0">
              <a:normAutofit/>
            </a:bodyPr>
            <a:lstStyle>
              <a:lvl1pPr marL="342900" indent="-342900" algn="l" defTabSz="457200" rtl="0" eaLnBrk="1" latinLnBrk="0" hangingPunct="1">
                <a:lnSpc>
                  <a:spcPct val="100000"/>
                </a:lnSpc>
                <a:spcBef>
                  <a:spcPct val="20000"/>
                </a:spcBef>
                <a:buFont typeface="Arial"/>
                <a:buChar char="•"/>
                <a:defRPr sz="3200" kern="1200">
                  <a:solidFill>
                    <a:schemeClr val="tx1"/>
                  </a:solidFill>
                  <a:latin typeface="微软雅黑"/>
                  <a:ea typeface="微软雅黑"/>
                  <a:cs typeface="微软雅黑"/>
                </a:defRPr>
              </a:lvl1pPr>
              <a:lvl2pPr marL="742950" indent="-285750" algn="l" defTabSz="457200" rtl="0" eaLnBrk="1" latinLnBrk="0" hangingPunct="1">
                <a:lnSpc>
                  <a:spcPct val="100000"/>
                </a:lnSpc>
                <a:spcBef>
                  <a:spcPct val="20000"/>
                </a:spcBef>
                <a:buFont typeface="Arial"/>
                <a:buChar char="–"/>
                <a:defRPr sz="2800" kern="1200">
                  <a:solidFill>
                    <a:schemeClr val="tx1"/>
                  </a:solidFill>
                  <a:latin typeface="微软雅黑"/>
                  <a:ea typeface="微软雅黑"/>
                  <a:cs typeface="微软雅黑"/>
                </a:defRPr>
              </a:lvl2pPr>
              <a:lvl3pPr marL="1143000" indent="-228600" algn="l" defTabSz="457200" rtl="0" eaLnBrk="1" latinLnBrk="0" hangingPunct="1">
                <a:lnSpc>
                  <a:spcPct val="100000"/>
                </a:lnSpc>
                <a:spcBef>
                  <a:spcPct val="20000"/>
                </a:spcBef>
                <a:buFont typeface="Arial"/>
                <a:buChar char="•"/>
                <a:defRPr sz="2400" kern="1200">
                  <a:solidFill>
                    <a:schemeClr val="tx1"/>
                  </a:solidFill>
                  <a:latin typeface="微软雅黑"/>
                  <a:ea typeface="微软雅黑"/>
                  <a:cs typeface="微软雅黑"/>
                </a:defRPr>
              </a:lvl3pPr>
              <a:lvl4pPr marL="1600200" indent="-228600" algn="l" defTabSz="457200" rtl="0" eaLnBrk="1" latinLnBrk="0" hangingPunct="1">
                <a:lnSpc>
                  <a:spcPct val="100000"/>
                </a:lnSpc>
                <a:spcBef>
                  <a:spcPct val="20000"/>
                </a:spcBef>
                <a:buFont typeface="Arial"/>
                <a:buChar char="–"/>
                <a:defRPr sz="2000" kern="1200">
                  <a:solidFill>
                    <a:schemeClr val="tx1"/>
                  </a:solidFill>
                  <a:latin typeface="微软雅黑"/>
                  <a:ea typeface="微软雅黑"/>
                  <a:cs typeface="微软雅黑"/>
                </a:defRPr>
              </a:lvl4pPr>
              <a:lvl5pPr marL="2057400" indent="-228600" algn="l" defTabSz="457200" rtl="0" eaLnBrk="1" latinLnBrk="0" hangingPunct="1">
                <a:lnSpc>
                  <a:spcPct val="100000"/>
                </a:lnSpc>
                <a:spcBef>
                  <a:spcPct val="20000"/>
                </a:spcBef>
                <a:buFont typeface="Arial"/>
                <a:buChar char="»"/>
                <a:defRPr sz="2000" kern="1200">
                  <a:solidFill>
                    <a:schemeClr val="tx1"/>
                  </a:solidFill>
                  <a:latin typeface="微软雅黑"/>
                  <a:ea typeface="微软雅黑"/>
                  <a:cs typeface="微软雅黑"/>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kumimoji="1" lang="zh-CN" altLang="en-US" sz="1500" dirty="0"/>
                <a:t>围绕业务、数据、用户来构建安全体系</a:t>
              </a:r>
              <a:endParaRPr kumimoji="1" lang="en-US" altLang="zh-CN" sz="1500" dirty="0"/>
            </a:p>
          </p:txBody>
        </p:sp>
      </p:grpSp>
      <p:sp>
        <p:nvSpPr>
          <p:cNvPr id="11" name="圆角矩形 10"/>
          <p:cNvSpPr/>
          <p:nvPr/>
        </p:nvSpPr>
        <p:spPr>
          <a:xfrm>
            <a:off x="362416" y="1999087"/>
            <a:ext cx="3811406" cy="2605186"/>
          </a:xfrm>
          <a:prstGeom prst="roundRect">
            <a:avLst/>
          </a:prstGeom>
        </p:spPr>
        <p:style>
          <a:lnRef idx="2">
            <a:schemeClr val="accent1"/>
          </a:lnRef>
          <a:fillRef idx="1">
            <a:schemeClr val="lt1"/>
          </a:fillRef>
          <a:effectRef idx="0">
            <a:schemeClr val="accent1"/>
          </a:effectRef>
          <a:fontRef idx="minor">
            <a:schemeClr val="dk1"/>
          </a:fontRef>
        </p:style>
        <p:txBody>
          <a:bodyPr wrap="square" lIns="91438" tIns="45719" rIns="91438" bIns="45719" rtlCol="0" anchor="t">
            <a:noAutofit/>
          </a:bodyPr>
          <a:lstStyle/>
          <a:p>
            <a:pPr algn="ctr"/>
            <a:r>
              <a:rPr kumimoji="1" lang="zh-CN" altLang="en-US" sz="2400" dirty="0" smtClean="0">
                <a:solidFill>
                  <a:schemeClr val="bg1"/>
                </a:solidFill>
                <a:latin typeface="微软雅黑"/>
                <a:ea typeface="微软雅黑"/>
                <a:cs typeface="微软雅黑"/>
              </a:rPr>
              <a:t>互联网</a:t>
            </a:r>
            <a:r>
              <a:rPr kumimoji="1" lang="zh-CN" altLang="en-US" sz="2400" baseline="30000" dirty="0" smtClean="0">
                <a:solidFill>
                  <a:schemeClr val="bg1"/>
                </a:solidFill>
                <a:latin typeface="微软雅黑"/>
                <a:ea typeface="微软雅黑"/>
                <a:cs typeface="微软雅黑"/>
              </a:rPr>
              <a:t>＋</a:t>
            </a:r>
            <a:r>
              <a:rPr kumimoji="1" lang="zh-CN" altLang="en-US" sz="2400" dirty="0" smtClean="0">
                <a:solidFill>
                  <a:schemeClr val="bg1"/>
                </a:solidFill>
                <a:latin typeface="微软雅黑"/>
                <a:ea typeface="微软雅黑"/>
                <a:cs typeface="微软雅黑"/>
              </a:rPr>
              <a:t>的</a:t>
            </a:r>
            <a:r>
              <a:rPr kumimoji="1" lang="zh-CN" altLang="en-US" sz="2400" smtClean="0">
                <a:solidFill>
                  <a:schemeClr val="bg1"/>
                </a:solidFill>
                <a:latin typeface="微软雅黑"/>
                <a:ea typeface="微软雅黑"/>
                <a:cs typeface="微软雅黑"/>
              </a:rPr>
              <a:t>安全环境</a:t>
            </a:r>
            <a:endParaRPr kumimoji="1" lang="en-US" altLang="zh-CN" sz="2400" dirty="0" smtClean="0">
              <a:solidFill>
                <a:schemeClr val="bg1"/>
              </a:solidFill>
              <a:latin typeface="微软雅黑"/>
              <a:ea typeface="微软雅黑"/>
              <a:cs typeface="微软雅黑"/>
            </a:endParaRPr>
          </a:p>
          <a:p>
            <a:pPr algn="ctr"/>
            <a:endParaRPr kumimoji="1" lang="en-US" altLang="zh-CN" sz="1200" dirty="0">
              <a:solidFill>
                <a:schemeClr val="bg1"/>
              </a:solidFill>
              <a:latin typeface="微软雅黑"/>
              <a:ea typeface="微软雅黑"/>
              <a:cs typeface="微软雅黑"/>
            </a:endParaRPr>
          </a:p>
          <a:p>
            <a:pPr algn="ctr"/>
            <a:r>
              <a:rPr kumimoji="1" lang="zh-CN" altLang="en-US" dirty="0">
                <a:solidFill>
                  <a:schemeClr val="bg1"/>
                </a:solidFill>
                <a:latin typeface="微软雅黑"/>
                <a:ea typeface="微软雅黑"/>
                <a:cs typeface="微软雅黑"/>
              </a:rPr>
              <a:t>开放的</a:t>
            </a:r>
            <a:r>
              <a:rPr kumimoji="1" lang="zh-CN" altLang="en-US" dirty="0" smtClean="0">
                <a:solidFill>
                  <a:schemeClr val="bg1"/>
                </a:solidFill>
                <a:latin typeface="微软雅黑"/>
                <a:ea typeface="微软雅黑"/>
                <a:cs typeface="微软雅黑"/>
              </a:rPr>
              <a:t>环境</a:t>
            </a:r>
          </a:p>
          <a:p>
            <a:pPr algn="ctr"/>
            <a:endParaRPr kumimoji="1" lang="en-US" altLang="zh-CN" dirty="0">
              <a:solidFill>
                <a:schemeClr val="bg1"/>
              </a:solidFill>
              <a:latin typeface="微软雅黑"/>
              <a:ea typeface="微软雅黑"/>
              <a:cs typeface="微软雅黑"/>
            </a:endParaRPr>
          </a:p>
          <a:p>
            <a:pPr algn="ctr"/>
            <a:r>
              <a:rPr kumimoji="1" lang="zh-CN" altLang="en-US" dirty="0">
                <a:solidFill>
                  <a:schemeClr val="bg1"/>
                </a:solidFill>
                <a:latin typeface="微软雅黑"/>
                <a:ea typeface="微软雅黑"/>
                <a:cs typeface="微软雅黑"/>
              </a:rPr>
              <a:t>海量的</a:t>
            </a:r>
            <a:r>
              <a:rPr kumimoji="1" lang="zh-CN" altLang="en-US" dirty="0" smtClean="0">
                <a:solidFill>
                  <a:schemeClr val="bg1"/>
                </a:solidFill>
                <a:latin typeface="微软雅黑"/>
                <a:ea typeface="微软雅黑"/>
                <a:cs typeface="微软雅黑"/>
              </a:rPr>
              <a:t>账号</a:t>
            </a:r>
          </a:p>
          <a:p>
            <a:pPr algn="ctr"/>
            <a:endParaRPr kumimoji="1" lang="en-US" altLang="zh-CN" dirty="0">
              <a:solidFill>
                <a:schemeClr val="bg1"/>
              </a:solidFill>
              <a:latin typeface="微软雅黑"/>
              <a:ea typeface="微软雅黑"/>
              <a:cs typeface="微软雅黑"/>
            </a:endParaRPr>
          </a:p>
          <a:p>
            <a:pPr algn="ctr"/>
            <a:r>
              <a:rPr kumimoji="1" lang="zh-CN" altLang="en-US" dirty="0">
                <a:solidFill>
                  <a:schemeClr val="bg1"/>
                </a:solidFill>
                <a:latin typeface="微软雅黑"/>
                <a:ea typeface="微软雅黑"/>
                <a:cs typeface="微软雅黑"/>
              </a:rPr>
              <a:t>不可控的终端</a:t>
            </a:r>
          </a:p>
        </p:txBody>
      </p:sp>
      <p:sp>
        <p:nvSpPr>
          <p:cNvPr id="12" name="标题 1"/>
          <p:cNvSpPr txBox="1">
            <a:spLocks/>
          </p:cNvSpPr>
          <p:nvPr/>
        </p:nvSpPr>
        <p:spPr>
          <a:xfrm>
            <a:off x="556054" y="1146484"/>
            <a:ext cx="7562335" cy="505669"/>
          </a:xfrm>
          <a:prstGeom prst="rect">
            <a:avLst/>
          </a:prstGeom>
        </p:spPr>
        <p:txBody>
          <a:bodyPr vert="horz" lIns="68580" tIns="34290" rIns="68580" bIns="34290" rtlCol="0" anchor="ctr">
            <a:noAutofit/>
          </a:bodyPr>
          <a:lstStyle>
            <a:lvl1pPr algn="ctr" defTabSz="457200" rtl="0" eaLnBrk="1" latinLnBrk="0" hangingPunct="1">
              <a:spcBef>
                <a:spcPct val="0"/>
              </a:spcBef>
              <a:buNone/>
              <a:defRPr sz="4400" kern="1200">
                <a:solidFill>
                  <a:schemeClr val="tx1"/>
                </a:solidFill>
                <a:latin typeface="微软雅黑"/>
                <a:ea typeface="微软雅黑"/>
                <a:cs typeface="微软雅黑"/>
              </a:defRPr>
            </a:lvl1pPr>
          </a:lstStyle>
          <a:p>
            <a:pPr algn="l"/>
            <a:r>
              <a:rPr kumimoji="1" lang="zh-CN" altLang="en-US" sz="1200" dirty="0">
                <a:solidFill>
                  <a:srgbClr val="4F81BD"/>
                </a:solidFill>
              </a:rPr>
              <a:t>层出不穷</a:t>
            </a:r>
            <a:r>
              <a:rPr kumimoji="1" lang="zh-CN" altLang="en-US" sz="1200" dirty="0" smtClean="0">
                <a:solidFill>
                  <a:srgbClr val="4F81BD"/>
                </a:solidFill>
              </a:rPr>
              <a:t>的漏洞</a:t>
            </a:r>
            <a:r>
              <a:rPr kumimoji="1" lang="zh-CN" altLang="en-US" sz="1200" dirty="0">
                <a:solidFill>
                  <a:srgbClr val="4F81BD"/>
                </a:solidFill>
              </a:rPr>
              <a:t>、无法控制的外部环境，使得有互联网业务的企业必须将安全防护的重点从保护全系统演进到保护全业务。</a:t>
            </a:r>
          </a:p>
        </p:txBody>
      </p:sp>
      <p:sp>
        <p:nvSpPr>
          <p:cNvPr id="13" name="标题 1"/>
          <p:cNvSpPr>
            <a:spLocks noGrp="1"/>
          </p:cNvSpPr>
          <p:nvPr>
            <p:ph type="title"/>
          </p:nvPr>
        </p:nvSpPr>
        <p:spPr>
          <a:xfrm>
            <a:off x="769208" y="449232"/>
            <a:ext cx="7349181" cy="857250"/>
          </a:xfrm>
        </p:spPr>
        <p:txBody>
          <a:bodyPr/>
          <a:lstStyle/>
          <a:p>
            <a:r>
              <a:rPr kumimoji="1" lang="zh-CN" altLang="en-US" dirty="0" smtClean="0">
                <a:latin typeface="微软雅黑"/>
                <a:ea typeface="微软雅黑"/>
                <a:cs typeface="微软雅黑"/>
              </a:rPr>
              <a:t>移动互联网时代的安全特性</a:t>
            </a:r>
            <a:endParaRPr kumimoji="1" lang="zh-CN" altLang="en-US" dirty="0">
              <a:latin typeface="微软雅黑"/>
              <a:ea typeface="微软雅黑"/>
              <a:cs typeface="微软雅黑"/>
            </a:endParaRPr>
          </a:p>
        </p:txBody>
      </p:sp>
    </p:spTree>
    <p:extLst>
      <p:ext uri="{BB962C8B-B14F-4D97-AF65-F5344CB8AC3E}">
        <p14:creationId xmlns:p14="http://schemas.microsoft.com/office/powerpoint/2010/main" val="1562614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blinds(horizontal)">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1217842" y="2207136"/>
            <a:ext cx="5173993" cy="1357893"/>
            <a:chOff x="1924999" y="941070"/>
            <a:chExt cx="5019910" cy="1357893"/>
          </a:xfrm>
        </p:grpSpPr>
        <p:sp>
          <p:nvSpPr>
            <p:cNvPr id="3" name="文本框 1"/>
            <p:cNvSpPr txBox="1"/>
            <p:nvPr/>
          </p:nvSpPr>
          <p:spPr>
            <a:xfrm>
              <a:off x="2185552" y="1013079"/>
              <a:ext cx="4227901" cy="484758"/>
            </a:xfrm>
            <a:prstGeom prst="rect">
              <a:avLst/>
            </a:prstGeom>
            <a:noFill/>
          </p:spPr>
          <p:txBody>
            <a:bodyPr wrap="square" lIns="68589" tIns="34295" rIns="68589" bIns="34295" rtlCol="0">
              <a:spAutoFit/>
            </a:bodyPr>
            <a:lstStyle/>
            <a:p>
              <a:r>
                <a:rPr lang="zh-CN" altLang="en-US" sz="2700" dirty="0">
                  <a:solidFill>
                    <a:srgbClr val="0066CC"/>
                  </a:solidFill>
                  <a:latin typeface="微软雅黑" pitchFamily="34" charset="-122"/>
                  <a:ea typeface="微软雅黑" pitchFamily="34" charset="-122"/>
                  <a:cs typeface="Arial Unicode MS" panose="020B0604020202020204" pitchFamily="34" charset="-122"/>
                </a:rPr>
                <a:t>阿里聚安全</a:t>
              </a:r>
            </a:p>
          </p:txBody>
        </p:sp>
        <p:sp>
          <p:nvSpPr>
            <p:cNvPr id="4" name="文本框 2"/>
            <p:cNvSpPr txBox="1"/>
            <p:nvPr/>
          </p:nvSpPr>
          <p:spPr>
            <a:xfrm>
              <a:off x="2198538" y="1417519"/>
              <a:ext cx="4523971" cy="654035"/>
            </a:xfrm>
            <a:prstGeom prst="rect">
              <a:avLst/>
            </a:prstGeom>
            <a:noFill/>
          </p:spPr>
          <p:txBody>
            <a:bodyPr wrap="square" lIns="68589" tIns="34295" rIns="68589" bIns="34295" rtlCol="0">
              <a:spAutoFit/>
            </a:bodyPr>
            <a:lstStyle/>
            <a:p>
              <a:r>
                <a:rPr lang="zh-CN" altLang="en-US" sz="3800" b="1" dirty="0" smtClean="0">
                  <a:solidFill>
                    <a:srgbClr val="0066CC"/>
                  </a:solidFill>
                  <a:latin typeface="微软雅黑" pitchFamily="34" charset="-122"/>
                  <a:ea typeface="微软雅黑" pitchFamily="34" charset="-122"/>
                  <a:cs typeface="Arial Unicode MS" panose="020B0604020202020204" pitchFamily="34" charset="-122"/>
                </a:rPr>
                <a:t>阿里聚</a:t>
              </a:r>
              <a:r>
                <a:rPr lang="zh-CN" altLang="en-US" sz="3800" b="1" dirty="0">
                  <a:solidFill>
                    <a:srgbClr val="0066CC"/>
                  </a:solidFill>
                  <a:latin typeface="微软雅黑" pitchFamily="34" charset="-122"/>
                  <a:ea typeface="微软雅黑" pitchFamily="34" charset="-122"/>
                  <a:cs typeface="Arial Unicode MS" panose="020B0604020202020204" pitchFamily="34" charset="-122"/>
                </a:rPr>
                <a:t>安全</a:t>
              </a:r>
              <a:r>
                <a:rPr lang="zh-CN" altLang="en-US" sz="3800" b="1" dirty="0" smtClean="0">
                  <a:solidFill>
                    <a:srgbClr val="0066CC"/>
                  </a:solidFill>
                  <a:latin typeface="微软雅黑" pitchFamily="34" charset="-122"/>
                  <a:ea typeface="微软雅黑" pitchFamily="34" charset="-122"/>
                  <a:cs typeface="Arial Unicode MS" panose="020B0604020202020204" pitchFamily="34" charset="-122"/>
                </a:rPr>
                <a:t>平台简介</a:t>
              </a:r>
              <a:endParaRPr lang="en-US" altLang="zh-CN" sz="3800" b="1" dirty="0">
                <a:solidFill>
                  <a:srgbClr val="0066CC"/>
                </a:solidFill>
                <a:latin typeface="微软雅黑" pitchFamily="34" charset="-122"/>
                <a:ea typeface="微软雅黑" pitchFamily="34" charset="-122"/>
                <a:cs typeface="Arial Unicode MS" panose="020B0604020202020204" pitchFamily="34" charset="-122"/>
              </a:endParaRPr>
            </a:p>
          </p:txBody>
        </p:sp>
        <p:sp>
          <p:nvSpPr>
            <p:cNvPr id="5" name="文本框 3"/>
            <p:cNvSpPr txBox="1"/>
            <p:nvPr/>
          </p:nvSpPr>
          <p:spPr>
            <a:xfrm>
              <a:off x="2203578" y="2014260"/>
              <a:ext cx="4741331" cy="284703"/>
            </a:xfrm>
            <a:prstGeom prst="rect">
              <a:avLst/>
            </a:prstGeom>
            <a:noFill/>
          </p:spPr>
          <p:txBody>
            <a:bodyPr wrap="square" lIns="68589" tIns="34295" rIns="68589" bIns="34295" rtlCol="0">
              <a:spAutoFit/>
            </a:bodyPr>
            <a:lstStyle/>
            <a:p>
              <a:endParaRPr lang="en-US" altLang="zh-CN" sz="1400" dirty="0">
                <a:solidFill>
                  <a:srgbClr val="0066CC"/>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cxnSp>
          <p:nvCxnSpPr>
            <p:cNvPr id="6" name="直接连接符 6"/>
            <p:cNvCxnSpPr/>
            <p:nvPr/>
          </p:nvCxnSpPr>
          <p:spPr>
            <a:xfrm rot="16200000" flipH="1">
              <a:off x="1345641" y="1520428"/>
              <a:ext cx="1172860" cy="14143"/>
            </a:xfrm>
            <a:prstGeom prst="line">
              <a:avLst/>
            </a:prstGeom>
            <a:ln w="25400">
              <a:solidFill>
                <a:srgbClr val="0066C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48880886"/>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2928" y="753036"/>
            <a:ext cx="8450518" cy="4293645"/>
          </a:xfrm>
          <a:prstGeom prst="rect">
            <a:avLst/>
          </a:prstGeom>
        </p:spPr>
      </p:pic>
    </p:spTree>
    <p:extLst>
      <p:ext uri="{BB962C8B-B14F-4D97-AF65-F5344CB8AC3E}">
        <p14:creationId xmlns:p14="http://schemas.microsoft.com/office/powerpoint/2010/main" val="3925395341"/>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2620" y="834024"/>
            <a:ext cx="3586720" cy="461665"/>
          </a:xfrm>
          <a:prstGeom prst="rect">
            <a:avLst/>
          </a:prstGeom>
          <a:noFill/>
        </p:spPr>
        <p:txBody>
          <a:bodyPr wrap="square" rtlCol="0">
            <a:spAutoFit/>
          </a:bodyPr>
          <a:lstStyle/>
          <a:p>
            <a:r>
              <a:rPr lang="zh-CN" altLang="en-US" sz="2400" b="1" dirty="0" smtClean="0"/>
              <a:t>病毒扫描</a:t>
            </a:r>
            <a:endParaRPr lang="zh-CN" altLang="en-US" sz="2400" b="1" dirty="0"/>
          </a:p>
        </p:txBody>
      </p:sp>
      <p:sp>
        <p:nvSpPr>
          <p:cNvPr id="3" name="矩形 2"/>
          <p:cNvSpPr/>
          <p:nvPr/>
        </p:nvSpPr>
        <p:spPr>
          <a:xfrm>
            <a:off x="632625" y="1308464"/>
            <a:ext cx="7878761" cy="276999"/>
          </a:xfrm>
          <a:prstGeom prst="rect">
            <a:avLst/>
          </a:prstGeom>
        </p:spPr>
        <p:txBody>
          <a:bodyPr wrap="square">
            <a:spAutoFit/>
          </a:bodyPr>
          <a:lstStyle/>
          <a:p>
            <a:r>
              <a:rPr lang="zh-CN" altLang="en-US" sz="1200" dirty="0" smtClean="0">
                <a:solidFill>
                  <a:schemeClr val="bg1">
                    <a:lumMod val="50000"/>
                  </a:schemeClr>
                </a:solidFill>
              </a:rPr>
              <a:t>自主研发的杀毒引擎，多次获得国际权威认证</a:t>
            </a:r>
            <a:r>
              <a:rPr lang="en-US" altLang="zh-CN" sz="1200" dirty="0" smtClean="0">
                <a:solidFill>
                  <a:schemeClr val="bg1">
                    <a:lumMod val="50000"/>
                  </a:schemeClr>
                </a:solidFill>
              </a:rPr>
              <a:t>AV-TEST</a:t>
            </a:r>
            <a:r>
              <a:rPr lang="zh-CN" altLang="en-US" sz="1200" dirty="0" smtClean="0">
                <a:solidFill>
                  <a:schemeClr val="bg1">
                    <a:lumMod val="50000"/>
                  </a:schemeClr>
                </a:solidFill>
              </a:rPr>
              <a:t>的五星认证</a:t>
            </a:r>
            <a:endParaRPr lang="en-US" altLang="zh-CN" sz="1200" dirty="0">
              <a:solidFill>
                <a:schemeClr val="bg1">
                  <a:lumMod val="50000"/>
                </a:schemeClr>
              </a:solidFill>
            </a:endParaRPr>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0954" y="1598238"/>
            <a:ext cx="2891773" cy="5143500"/>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795" y="3134050"/>
            <a:ext cx="8326419" cy="2009450"/>
          </a:xfrm>
          <a:prstGeom prst="rect">
            <a:avLst/>
          </a:prstGeom>
        </p:spPr>
      </p:pic>
    </p:spTree>
    <p:extLst>
      <p:ext uri="{BB962C8B-B14F-4D97-AF65-F5344CB8AC3E}">
        <p14:creationId xmlns:p14="http://schemas.microsoft.com/office/powerpoint/2010/main" val="116117238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heckerboard(across)">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1191" y="707024"/>
            <a:ext cx="7114659" cy="461665"/>
          </a:xfrm>
          <a:prstGeom prst="rect">
            <a:avLst/>
          </a:prstGeom>
          <a:noFill/>
        </p:spPr>
        <p:txBody>
          <a:bodyPr wrap="square" rtlCol="0">
            <a:spAutoFit/>
          </a:bodyPr>
          <a:lstStyle/>
          <a:p>
            <a:r>
              <a:rPr lang="zh-CN" altLang="en-US" sz="2400" b="1" dirty="0"/>
              <a:t>典型案例：微信助手</a:t>
            </a:r>
            <a:endParaRPr lang="en-US" altLang="zh-CN" sz="2400" b="1" dirty="0"/>
          </a:p>
        </p:txBody>
      </p:sp>
      <p:pic>
        <p:nvPicPr>
          <p:cNvPr id="5" name="111.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555889" y="604369"/>
            <a:ext cx="2504783" cy="4451726"/>
          </a:xfrm>
          <a:prstGeom prst="rect">
            <a:avLst/>
          </a:prstGeom>
        </p:spPr>
      </p:pic>
      <p:pic>
        <p:nvPicPr>
          <p:cNvPr id="6" name="图片 5"/>
          <p:cNvPicPr>
            <a:picLocks noChangeAspect="1"/>
          </p:cNvPicPr>
          <p:nvPr/>
        </p:nvPicPr>
        <p:blipFill>
          <a:blip r:embed="rId6"/>
          <a:stretch>
            <a:fillRect/>
          </a:stretch>
        </p:blipFill>
        <p:spPr>
          <a:xfrm>
            <a:off x="255589" y="1205455"/>
            <a:ext cx="2178087" cy="3872155"/>
          </a:xfrm>
          <a:prstGeom prst="rect">
            <a:avLst/>
          </a:prstGeom>
        </p:spPr>
      </p:pic>
      <p:pic>
        <p:nvPicPr>
          <p:cNvPr id="7" name="图片 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124201" y="1204607"/>
            <a:ext cx="2179320" cy="3874345"/>
          </a:xfrm>
          <a:prstGeom prst="rect">
            <a:avLst/>
          </a:prstGeom>
        </p:spPr>
      </p:pic>
    </p:spTree>
    <p:extLst>
      <p:ext uri="{BB962C8B-B14F-4D97-AF65-F5344CB8AC3E}">
        <p14:creationId xmlns:p14="http://schemas.microsoft.com/office/powerpoint/2010/main" val="13801513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5"/>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5"/>
                                        </p:tgtEl>
                                      </p:cBhvr>
                                    </p:cmd>
                                  </p:childTnLst>
                                </p:cTn>
                              </p:par>
                            </p:childTnLst>
                          </p:cTn>
                        </p:par>
                      </p:childTnLst>
                    </p:cTn>
                  </p:par>
                </p:childTnLst>
              </p:cTn>
              <p:nextCondLst>
                <p:cond evt="onClick" delay="0">
                  <p:tgtEl>
                    <p:spTgt spid="5"/>
                  </p:tgtEl>
                </p:cond>
              </p:nextCondLst>
            </p:seq>
            <p:video>
              <p:cMediaNode vol="80000">
                <p:cTn id="18" fill="hold" display="0">
                  <p:stCondLst>
                    <p:cond delay="indefinite"/>
                  </p:stCondLst>
                </p:cTn>
                <p:tgtEl>
                  <p:spTgt spid="5"/>
                </p:tgtEl>
              </p:cMediaNode>
            </p:video>
          </p:childTnLst>
        </p:cTn>
      </p:par>
    </p:tnLst>
  </p:timing>
</p:sld>
</file>

<file path=ppt/theme/theme1.xml><?xml version="1.0" encoding="utf-8"?>
<a:theme xmlns:a="http://schemas.openxmlformats.org/drawingml/2006/main" name="Default">
  <a:themeElements>
    <a:clrScheme name="Default">
      <a:dk1>
        <a:srgbClr val="FFFFFF"/>
      </a:dk1>
      <a:lt1>
        <a:srgbClr val="2A79FF"/>
      </a:lt1>
      <a:dk2>
        <a:srgbClr val="A7A7A7"/>
      </a:dk2>
      <a:lt2>
        <a:srgbClr val="535353"/>
      </a:lt2>
      <a:accent1>
        <a:srgbClr val="2A79FF"/>
      </a:accent1>
      <a:accent2>
        <a:srgbClr val="7FAFFF"/>
      </a:accent2>
      <a:accent3>
        <a:srgbClr val="AAC9FF"/>
      </a:accent3>
      <a:accent4>
        <a:srgbClr val="D7D7D7"/>
      </a:accent4>
      <a:accent5>
        <a:srgbClr val="4BACC6"/>
      </a:accent5>
      <a:accent6>
        <a:srgbClr val="F79646"/>
      </a:accent6>
      <a:hlink>
        <a:srgbClr val="0000FF"/>
      </a:hlink>
      <a:folHlink>
        <a:srgbClr val="FF00FF"/>
      </a:folHlink>
    </a:clrScheme>
    <a:fontScheme name="Default">
      <a:majorFont>
        <a:latin typeface="Helvetica"/>
        <a:ea typeface="Helvetica"/>
        <a:cs typeface="Helvetica"/>
      </a:majorFont>
      <a:minorFont>
        <a:latin typeface="Avenir Book"/>
        <a:ea typeface="Avenir Book"/>
        <a:cs typeface="Avenir Book"/>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2A79FF"/>
          </a:solidFill>
          <a:prstDash val="solid"/>
          <a:bevel/>
        </a:ln>
        <a:effectLst/>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2A79FF"/>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2A79FF"/>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2A79FF"/>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2A79FF"/>
      </a:accent1>
      <a:accent2>
        <a:srgbClr val="7FAFFF"/>
      </a:accent2>
      <a:accent3>
        <a:srgbClr val="AAC9FF"/>
      </a:accent3>
      <a:accent4>
        <a:srgbClr val="D7D7D7"/>
      </a:accent4>
      <a:accent5>
        <a:srgbClr val="4BACC6"/>
      </a:accent5>
      <a:accent6>
        <a:srgbClr val="F79646"/>
      </a:accent6>
      <a:hlink>
        <a:srgbClr val="0000FF"/>
      </a:hlink>
      <a:folHlink>
        <a:srgbClr val="FF00FF"/>
      </a:folHlink>
    </a:clrScheme>
    <a:fontScheme name="Default">
      <a:majorFont>
        <a:latin typeface="Helvetica"/>
        <a:ea typeface="Helvetica"/>
        <a:cs typeface="Helvetica"/>
      </a:majorFont>
      <a:minorFont>
        <a:latin typeface="Avenir Book"/>
        <a:ea typeface="Avenir Book"/>
        <a:cs typeface="Avenir Book"/>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2A79FF"/>
          </a:solidFill>
          <a:prstDash val="solid"/>
          <a:bevel/>
        </a:ln>
        <a:effectLst/>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2A79FF"/>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2A79FF"/>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2A79FF"/>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10357</TotalTime>
  <Words>2000</Words>
  <Application>Microsoft Macintosh PowerPoint</Application>
  <PresentationFormat>全屏显示(16:9)</PresentationFormat>
  <Paragraphs>232</Paragraphs>
  <Slides>29</Slides>
  <Notes>26</Notes>
  <HiddenSlides>0</HiddenSlides>
  <MMClips>2</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29</vt:i4>
      </vt:variant>
    </vt:vector>
  </HeadingPairs>
  <TitlesOfParts>
    <vt:vector size="40" baseType="lpstr">
      <vt:lpstr>Arial Unicode MS</vt:lpstr>
      <vt:lpstr>Avenir Book</vt:lpstr>
      <vt:lpstr>Helvetica</vt:lpstr>
      <vt:lpstr>Helvetica Light</vt:lpstr>
      <vt:lpstr>Microsoft YaHei</vt:lpstr>
      <vt:lpstr>Tahoma</vt:lpstr>
      <vt:lpstr>Wingdings</vt:lpstr>
      <vt:lpstr>黑体</vt:lpstr>
      <vt:lpstr>微软雅黑</vt:lpstr>
      <vt:lpstr>Arial</vt:lpstr>
      <vt:lpstr>Default</vt:lpstr>
      <vt:lpstr>PowerPoint 演示文稿</vt:lpstr>
      <vt:lpstr>PowerPoint 演示文稿</vt:lpstr>
      <vt:lpstr>PowerPoint 演示文稿</vt:lpstr>
      <vt:lpstr>PowerPoint 演示文稿</vt:lpstr>
      <vt:lpstr>移动互联网时代的安全特性</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m4xell</dc:creator>
  <cp:lastModifiedBy>454858525@qq.com</cp:lastModifiedBy>
  <cp:revision>735</cp:revision>
  <dcterms:modified xsi:type="dcterms:W3CDTF">2016-08-05T04:50:00Z</dcterms:modified>
</cp:coreProperties>
</file>